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73" r:id="rId10"/>
    <p:sldId id="275" r:id="rId11"/>
    <p:sldId id="276" r:id="rId12"/>
    <p:sldId id="274" r:id="rId13"/>
    <p:sldId id="264" r:id="rId14"/>
    <p:sldId id="265" r:id="rId15"/>
    <p:sldId id="266" r:id="rId16"/>
    <p:sldId id="267" r:id="rId17"/>
    <p:sldId id="277" r:id="rId18"/>
    <p:sldId id="279" r:id="rId19"/>
    <p:sldId id="278" r:id="rId20"/>
    <p:sldId id="268" r:id="rId21"/>
    <p:sldId id="269" r:id="rId22"/>
    <p:sldId id="280" r:id="rId23"/>
    <p:sldId id="271" r:id="rId24"/>
    <p:sldId id="272" r:id="rId25"/>
    <p:sldId id="281" r:id="rId26"/>
    <p:sldId id="270" r:id="rId27"/>
    <p:sldId id="282" r:id="rId28"/>
    <p:sldId id="283" r:id="rId29"/>
    <p:sldId id="284" r:id="rId30"/>
    <p:sldId id="285" r:id="rId31"/>
    <p:sldId id="286" r:id="rId32"/>
    <p:sldId id="287" r:id="rId33"/>
    <p:sldId id="288" r:id="rId34"/>
    <p:sldId id="289" r:id="rId35"/>
    <p:sldId id="291" r:id="rId36"/>
    <p:sldId id="292" r:id="rId37"/>
    <p:sldId id="293" r:id="rId38"/>
    <p:sldId id="294" r:id="rId39"/>
    <p:sldId id="290" r:id="rId40"/>
    <p:sldId id="295" r:id="rId41"/>
    <p:sldId id="296" r:id="rId42"/>
    <p:sldId id="297" r:id="rId43"/>
    <p:sldId id="299" r:id="rId44"/>
    <p:sldId id="300" r:id="rId45"/>
    <p:sldId id="301" r:id="rId46"/>
    <p:sldId id="302" r:id="rId47"/>
    <p:sldId id="303" r:id="rId48"/>
    <p:sldId id="304" r:id="rId49"/>
    <p:sldId id="305" r:id="rId50"/>
    <p:sldId id="306" r:id="rId51"/>
    <p:sldId id="298" r:id="rId52"/>
    <p:sldId id="307" r:id="rId53"/>
    <p:sldId id="308" r:id="rId54"/>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p:scale>
          <a:sx n="97" d="100"/>
          <a:sy n="97" d="100"/>
        </p:scale>
        <p:origin x="-1086" y="-36"/>
      </p:cViewPr>
      <p:guideLst>
        <p:guide orient="horz" pos="2160"/>
        <p:guide pos="2880"/>
      </p:guideLst>
    </p:cSldViewPr>
  </p:slideViewPr>
  <p:notesTextViewPr>
    <p:cViewPr>
      <p:scale>
        <a:sx n="1" d="1"/>
        <a:sy n="1" d="1"/>
      </p:scale>
      <p:origin x="0" y="0"/>
    </p:cViewPr>
  </p:notesTextViewPr>
  <p:sorterViewPr>
    <p:cViewPr>
      <p:scale>
        <a:sx n="100" d="100"/>
        <a:sy n="100" d="100"/>
      </p:scale>
      <p:origin x="0" y="61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smtClean="0"/>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클릭하여 마스터 부제목 스타일 편집</a:t>
            </a:r>
            <a:endParaRPr lang="en-US" dirty="0"/>
          </a:p>
        </p:txBody>
      </p:sp>
      <p:sp>
        <p:nvSpPr>
          <p:cNvPr id="4" name="Date Placeholder 3"/>
          <p:cNvSpPr>
            <a:spLocks noGrp="1"/>
          </p:cNvSpPr>
          <p:nvPr>
            <p:ph type="dt" sz="half" idx="10"/>
          </p:nvPr>
        </p:nvSpPr>
        <p:spPr/>
        <p:txBody>
          <a:bodyPr/>
          <a:lstStyle/>
          <a:p>
            <a:fld id="{EC8612B7-E37E-4D53-9FEB-DC8BA99CBC49}" type="datetimeFigureOut">
              <a:rPr lang="ko-KR" altLang="en-US" smtClean="0"/>
              <a:t>2017-08-14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6149D13-0570-45B8-8215-6AD32D18B506}" type="slidenum">
              <a:rPr lang="ko-KR" altLang="en-US" smtClean="0"/>
              <a:t>‹#›</a:t>
            </a:fld>
            <a:endParaRPr lang="ko-KR" altLang="en-US"/>
          </a:p>
        </p:txBody>
      </p:sp>
    </p:spTree>
    <p:extLst>
      <p:ext uri="{BB962C8B-B14F-4D97-AF65-F5344CB8AC3E}">
        <p14:creationId xmlns:p14="http://schemas.microsoft.com/office/powerpoint/2010/main" val="90343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EC8612B7-E37E-4D53-9FEB-DC8BA99CBC49}" type="datetimeFigureOut">
              <a:rPr lang="ko-KR" altLang="en-US" smtClean="0"/>
              <a:t>2017-08-14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6149D13-0570-45B8-8215-6AD32D18B506}" type="slidenum">
              <a:rPr lang="ko-KR" altLang="en-US" smtClean="0"/>
              <a:t>‹#›</a:t>
            </a:fld>
            <a:endParaRPr lang="ko-KR" altLang="en-US"/>
          </a:p>
        </p:txBody>
      </p:sp>
    </p:spTree>
    <p:extLst>
      <p:ext uri="{BB962C8B-B14F-4D97-AF65-F5344CB8AC3E}">
        <p14:creationId xmlns:p14="http://schemas.microsoft.com/office/powerpoint/2010/main" val="2207795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EC8612B7-E37E-4D53-9FEB-DC8BA99CBC49}" type="datetimeFigureOut">
              <a:rPr lang="ko-KR" altLang="en-US" smtClean="0"/>
              <a:t>2017-08-14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6149D13-0570-45B8-8215-6AD32D18B506}" type="slidenum">
              <a:rPr lang="ko-KR" altLang="en-US" smtClean="0"/>
              <a:t>‹#›</a:t>
            </a:fld>
            <a:endParaRPr lang="ko-KR" altLang="en-US"/>
          </a:p>
        </p:txBody>
      </p:sp>
    </p:spTree>
    <p:extLst>
      <p:ext uri="{BB962C8B-B14F-4D97-AF65-F5344CB8AC3E}">
        <p14:creationId xmlns:p14="http://schemas.microsoft.com/office/powerpoint/2010/main" val="4144171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EC8612B7-E37E-4D53-9FEB-DC8BA99CBC49}" type="datetimeFigureOut">
              <a:rPr lang="ko-KR" altLang="en-US" smtClean="0"/>
              <a:t>2017-08-14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6149D13-0570-45B8-8215-6AD32D18B506}" type="slidenum">
              <a:rPr lang="ko-KR" altLang="en-US" smtClean="0"/>
              <a:t>‹#›</a:t>
            </a:fld>
            <a:endParaRPr lang="ko-KR" altLang="en-US"/>
          </a:p>
        </p:txBody>
      </p:sp>
    </p:spTree>
    <p:extLst>
      <p:ext uri="{BB962C8B-B14F-4D97-AF65-F5344CB8AC3E}">
        <p14:creationId xmlns:p14="http://schemas.microsoft.com/office/powerpoint/2010/main" val="1239059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 편집</a:t>
            </a:r>
          </a:p>
        </p:txBody>
      </p:sp>
      <p:sp>
        <p:nvSpPr>
          <p:cNvPr id="4" name="Date Placeholder 3"/>
          <p:cNvSpPr>
            <a:spLocks noGrp="1"/>
          </p:cNvSpPr>
          <p:nvPr>
            <p:ph type="dt" sz="half" idx="10"/>
          </p:nvPr>
        </p:nvSpPr>
        <p:spPr/>
        <p:txBody>
          <a:bodyPr/>
          <a:lstStyle/>
          <a:p>
            <a:fld id="{EC8612B7-E37E-4D53-9FEB-DC8BA99CBC49}" type="datetimeFigureOut">
              <a:rPr lang="ko-KR" altLang="en-US" smtClean="0"/>
              <a:t>2017-08-14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6149D13-0570-45B8-8215-6AD32D18B506}" type="slidenum">
              <a:rPr lang="ko-KR" altLang="en-US" smtClean="0"/>
              <a:t>‹#›</a:t>
            </a:fld>
            <a:endParaRPr lang="ko-KR" altLang="en-US"/>
          </a:p>
        </p:txBody>
      </p:sp>
    </p:spTree>
    <p:extLst>
      <p:ext uri="{BB962C8B-B14F-4D97-AF65-F5344CB8AC3E}">
        <p14:creationId xmlns:p14="http://schemas.microsoft.com/office/powerpoint/2010/main" val="3006402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p>
            <a:fld id="{EC8612B7-E37E-4D53-9FEB-DC8BA99CBC49}" type="datetimeFigureOut">
              <a:rPr lang="ko-KR" altLang="en-US" smtClean="0"/>
              <a:t>2017-08-14</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76149D13-0570-45B8-8215-6AD32D18B506}" type="slidenum">
              <a:rPr lang="ko-KR" altLang="en-US" smtClean="0"/>
              <a:t>‹#›</a:t>
            </a:fld>
            <a:endParaRPr lang="ko-KR" altLang="en-US"/>
          </a:p>
        </p:txBody>
      </p:sp>
    </p:spTree>
    <p:extLst>
      <p:ext uri="{BB962C8B-B14F-4D97-AF65-F5344CB8AC3E}">
        <p14:creationId xmlns:p14="http://schemas.microsoft.com/office/powerpoint/2010/main" val="1811546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4" name="Content Placeholder 3"/>
          <p:cNvSpPr>
            <a:spLocks noGrp="1"/>
          </p:cNvSpPr>
          <p:nvPr>
            <p:ph sz="half" idx="2"/>
          </p:nvPr>
        </p:nvSpPr>
        <p:spPr>
          <a:xfrm>
            <a:off x="629842" y="2505075"/>
            <a:ext cx="3868340"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p>
            <a:fld id="{EC8612B7-E37E-4D53-9FEB-DC8BA99CBC49}" type="datetimeFigureOut">
              <a:rPr lang="ko-KR" altLang="en-US" smtClean="0"/>
              <a:t>2017-08-14</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76149D13-0570-45B8-8215-6AD32D18B506}" type="slidenum">
              <a:rPr lang="ko-KR" altLang="en-US" smtClean="0"/>
              <a:t>‹#›</a:t>
            </a:fld>
            <a:endParaRPr lang="ko-KR" altLang="en-US"/>
          </a:p>
        </p:txBody>
      </p:sp>
    </p:spTree>
    <p:extLst>
      <p:ext uri="{BB962C8B-B14F-4D97-AF65-F5344CB8AC3E}">
        <p14:creationId xmlns:p14="http://schemas.microsoft.com/office/powerpoint/2010/main" val="2736104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EC8612B7-E37E-4D53-9FEB-DC8BA99CBC49}" type="datetimeFigureOut">
              <a:rPr lang="ko-KR" altLang="en-US" smtClean="0"/>
              <a:t>2017-08-14</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76149D13-0570-45B8-8215-6AD32D18B506}" type="slidenum">
              <a:rPr lang="ko-KR" altLang="en-US" smtClean="0"/>
              <a:t>‹#›</a:t>
            </a:fld>
            <a:endParaRPr lang="ko-KR" altLang="en-US"/>
          </a:p>
        </p:txBody>
      </p:sp>
    </p:spTree>
    <p:extLst>
      <p:ext uri="{BB962C8B-B14F-4D97-AF65-F5344CB8AC3E}">
        <p14:creationId xmlns:p14="http://schemas.microsoft.com/office/powerpoint/2010/main" val="638398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8612B7-E37E-4D53-9FEB-DC8BA99CBC49}" type="datetimeFigureOut">
              <a:rPr lang="ko-KR" altLang="en-US" smtClean="0"/>
              <a:t>2017-08-14</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76149D13-0570-45B8-8215-6AD32D18B506}" type="slidenum">
              <a:rPr lang="ko-KR" altLang="en-US" smtClean="0"/>
              <a:t>‹#›</a:t>
            </a:fld>
            <a:endParaRPr lang="ko-KR" altLang="en-US"/>
          </a:p>
        </p:txBody>
      </p:sp>
    </p:spTree>
    <p:extLst>
      <p:ext uri="{BB962C8B-B14F-4D97-AF65-F5344CB8AC3E}">
        <p14:creationId xmlns:p14="http://schemas.microsoft.com/office/powerpoint/2010/main" val="3736524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Date Placeholder 4"/>
          <p:cNvSpPr>
            <a:spLocks noGrp="1"/>
          </p:cNvSpPr>
          <p:nvPr>
            <p:ph type="dt" sz="half" idx="10"/>
          </p:nvPr>
        </p:nvSpPr>
        <p:spPr/>
        <p:txBody>
          <a:bodyPr/>
          <a:lstStyle/>
          <a:p>
            <a:fld id="{EC8612B7-E37E-4D53-9FEB-DC8BA99CBC49}" type="datetimeFigureOut">
              <a:rPr lang="ko-KR" altLang="en-US" smtClean="0"/>
              <a:t>2017-08-14</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76149D13-0570-45B8-8215-6AD32D18B506}" type="slidenum">
              <a:rPr lang="ko-KR" altLang="en-US" smtClean="0"/>
              <a:t>‹#›</a:t>
            </a:fld>
            <a:endParaRPr lang="ko-KR" altLang="en-US"/>
          </a:p>
        </p:txBody>
      </p:sp>
    </p:spTree>
    <p:extLst>
      <p:ext uri="{BB962C8B-B14F-4D97-AF65-F5344CB8AC3E}">
        <p14:creationId xmlns:p14="http://schemas.microsoft.com/office/powerpoint/2010/main" val="2442308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Date Placeholder 4"/>
          <p:cNvSpPr>
            <a:spLocks noGrp="1"/>
          </p:cNvSpPr>
          <p:nvPr>
            <p:ph type="dt" sz="half" idx="10"/>
          </p:nvPr>
        </p:nvSpPr>
        <p:spPr/>
        <p:txBody>
          <a:bodyPr/>
          <a:lstStyle/>
          <a:p>
            <a:fld id="{EC8612B7-E37E-4D53-9FEB-DC8BA99CBC49}" type="datetimeFigureOut">
              <a:rPr lang="ko-KR" altLang="en-US" smtClean="0"/>
              <a:t>2017-08-14</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76149D13-0570-45B8-8215-6AD32D18B506}" type="slidenum">
              <a:rPr lang="ko-KR" altLang="en-US" smtClean="0"/>
              <a:t>‹#›</a:t>
            </a:fld>
            <a:endParaRPr lang="ko-KR" altLang="en-US"/>
          </a:p>
        </p:txBody>
      </p:sp>
    </p:spTree>
    <p:extLst>
      <p:ext uri="{BB962C8B-B14F-4D97-AF65-F5344CB8AC3E}">
        <p14:creationId xmlns:p14="http://schemas.microsoft.com/office/powerpoint/2010/main" val="502484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612B7-E37E-4D53-9FEB-DC8BA99CBC49}" type="datetimeFigureOut">
              <a:rPr lang="ko-KR" altLang="en-US" smtClean="0"/>
              <a:t>2017-08-14</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149D13-0570-45B8-8215-6AD32D18B506}" type="slidenum">
              <a:rPr lang="ko-KR" altLang="en-US" smtClean="0"/>
              <a:t>‹#›</a:t>
            </a:fld>
            <a:endParaRPr lang="ko-KR" altLang="en-US"/>
          </a:p>
        </p:txBody>
      </p:sp>
    </p:spTree>
    <p:extLst>
      <p:ext uri="{BB962C8B-B14F-4D97-AF65-F5344CB8AC3E}">
        <p14:creationId xmlns:p14="http://schemas.microsoft.com/office/powerpoint/2010/main" val="3590448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075" y="464126"/>
            <a:ext cx="8206744" cy="5471162"/>
          </a:xfrm>
          <a:prstGeom prst="rect">
            <a:avLst/>
          </a:prstGeom>
        </p:spPr>
      </p:pic>
      <p:sp>
        <p:nvSpPr>
          <p:cNvPr id="4" name="TextBox 3"/>
          <p:cNvSpPr txBox="1"/>
          <p:nvPr/>
        </p:nvSpPr>
        <p:spPr>
          <a:xfrm>
            <a:off x="945570" y="881150"/>
            <a:ext cx="2645527" cy="461665"/>
          </a:xfrm>
          <a:prstGeom prst="rect">
            <a:avLst/>
          </a:prstGeom>
          <a:noFill/>
        </p:spPr>
        <p:txBody>
          <a:bodyPr wrap="square" rtlCol="0">
            <a:spAutoFit/>
          </a:bodyPr>
          <a:lstStyle/>
          <a:p>
            <a:r>
              <a:rPr lang="ko-KR" altLang="en-US" sz="2400" dirty="0" smtClean="0">
                <a:solidFill>
                  <a:schemeClr val="accent1">
                    <a:lumMod val="50000"/>
                  </a:schemeClr>
                </a:solidFill>
                <a:latin typeface="HY견명조" panose="02030600000101010101" pitchFamily="18" charset="-127"/>
                <a:ea typeface="HY견명조" panose="02030600000101010101" pitchFamily="18" charset="-127"/>
              </a:rPr>
              <a:t>영감의 원천</a:t>
            </a:r>
            <a:r>
              <a:rPr lang="en-US" altLang="ko-KR" sz="2400" dirty="0" smtClean="0">
                <a:solidFill>
                  <a:schemeClr val="accent1">
                    <a:lumMod val="50000"/>
                  </a:schemeClr>
                </a:solidFill>
                <a:latin typeface="HY견명조" panose="02030600000101010101" pitchFamily="18" charset="-127"/>
                <a:ea typeface="HY견명조" panose="02030600000101010101" pitchFamily="18" charset="-127"/>
              </a:rPr>
              <a:t>, </a:t>
            </a:r>
            <a:r>
              <a:rPr lang="ko-KR" altLang="en-US" sz="2400" dirty="0" smtClean="0">
                <a:solidFill>
                  <a:schemeClr val="accent1">
                    <a:lumMod val="50000"/>
                  </a:schemeClr>
                </a:solidFill>
                <a:latin typeface="HY견명조" panose="02030600000101010101" pitchFamily="18" charset="-127"/>
                <a:ea typeface="HY견명조" panose="02030600000101010101" pitchFamily="18" charset="-127"/>
              </a:rPr>
              <a:t>독도 </a:t>
            </a:r>
            <a:endParaRPr lang="ko-KR" altLang="en-US" sz="2400" dirty="0">
              <a:solidFill>
                <a:schemeClr val="accent1">
                  <a:lumMod val="50000"/>
                </a:schemeClr>
              </a:solidFill>
              <a:latin typeface="HY견명조" panose="02030600000101010101" pitchFamily="18" charset="-127"/>
              <a:ea typeface="HY견명조" panose="02030600000101010101" pitchFamily="18" charset="-127"/>
            </a:endParaRPr>
          </a:p>
        </p:txBody>
      </p:sp>
      <p:sp>
        <p:nvSpPr>
          <p:cNvPr id="5" name="TextBox 4"/>
          <p:cNvSpPr txBox="1"/>
          <p:nvPr/>
        </p:nvSpPr>
        <p:spPr>
          <a:xfrm>
            <a:off x="945570" y="1342815"/>
            <a:ext cx="2734887" cy="369332"/>
          </a:xfrm>
          <a:prstGeom prst="rect">
            <a:avLst/>
          </a:prstGeom>
          <a:noFill/>
        </p:spPr>
        <p:txBody>
          <a:bodyPr wrap="square" rtlCol="0">
            <a:spAutoFit/>
          </a:bodyPr>
          <a:lstStyle/>
          <a:p>
            <a:r>
              <a:rPr lang="ko-KR" altLang="en-US" dirty="0" smtClean="0">
                <a:effectLst>
                  <a:outerShdw blurRad="38100" dist="38100" dir="2700000" algn="tl">
                    <a:srgbClr val="000000">
                      <a:alpha val="43137"/>
                    </a:srgbClr>
                  </a:outerShdw>
                </a:effectLst>
              </a:rPr>
              <a:t>독도 교육 어떻게 할까</a:t>
            </a:r>
            <a:r>
              <a:rPr lang="en-US" altLang="ko-KR" dirty="0" smtClean="0">
                <a:effectLst>
                  <a:outerShdw blurRad="38100" dist="38100" dir="2700000" algn="tl">
                    <a:srgbClr val="000000">
                      <a:alpha val="43137"/>
                    </a:srgbClr>
                  </a:outerShdw>
                </a:effectLst>
              </a:rPr>
              <a:t>? </a:t>
            </a:r>
            <a:endParaRPr lang="ko-KR" altLang="en-US" dirty="0">
              <a:effectLst>
                <a:outerShdw blurRad="38100" dist="38100" dir="2700000" algn="tl">
                  <a:srgbClr val="000000">
                    <a:alpha val="43137"/>
                  </a:srgbClr>
                </a:outerShdw>
              </a:effectLst>
            </a:endParaRPr>
          </a:p>
        </p:txBody>
      </p:sp>
      <p:pic>
        <p:nvPicPr>
          <p:cNvPr id="6" name="그림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7050" y="6001005"/>
            <a:ext cx="586769" cy="439468"/>
          </a:xfrm>
          <a:prstGeom prst="rect">
            <a:avLst/>
          </a:prstGeom>
        </p:spPr>
      </p:pic>
    </p:spTree>
    <p:extLst>
      <p:ext uri="{BB962C8B-B14F-4D97-AF65-F5344CB8AC3E}">
        <p14:creationId xmlns:p14="http://schemas.microsoft.com/office/powerpoint/2010/main" val="3555088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343" y="2730479"/>
            <a:ext cx="4826440" cy="3602836"/>
          </a:xfrm>
          <a:prstGeom prst="rect">
            <a:avLst/>
          </a:prstGeom>
        </p:spPr>
      </p:pic>
      <p:sp>
        <p:nvSpPr>
          <p:cNvPr id="12" name="TextBox 11"/>
          <p:cNvSpPr txBox="1"/>
          <p:nvPr/>
        </p:nvSpPr>
        <p:spPr>
          <a:xfrm>
            <a:off x="504343" y="1224177"/>
            <a:ext cx="2763982" cy="307777"/>
          </a:xfrm>
          <a:prstGeom prst="rect">
            <a:avLst/>
          </a:prstGeom>
          <a:noFill/>
        </p:spPr>
        <p:txBody>
          <a:bodyPr wrap="square" rtlCol="0">
            <a:spAutoFit/>
          </a:bodyPr>
          <a:lstStyle/>
          <a:p>
            <a:pPr fontAlgn="base"/>
            <a:r>
              <a:rPr lang="en-US" altLang="ko-KR" sz="1400" b="1" dirty="0">
                <a:solidFill>
                  <a:schemeClr val="accent1">
                    <a:lumMod val="50000"/>
                  </a:schemeClr>
                </a:solidFill>
              </a:rPr>
              <a:t>1692</a:t>
            </a:r>
            <a:r>
              <a:rPr lang="ko-KR" altLang="en-US" sz="1400" b="1" dirty="0">
                <a:solidFill>
                  <a:schemeClr val="accent1">
                    <a:lumMod val="50000"/>
                  </a:schemeClr>
                </a:solidFill>
              </a:rPr>
              <a:t>년 </a:t>
            </a:r>
            <a:r>
              <a:rPr lang="en-US" altLang="ko-KR" sz="1400" b="1" dirty="0">
                <a:solidFill>
                  <a:schemeClr val="accent1">
                    <a:lumMod val="50000"/>
                  </a:schemeClr>
                </a:solidFill>
              </a:rPr>
              <a:t>(</a:t>
            </a:r>
            <a:r>
              <a:rPr lang="ko-KR" altLang="en-US" sz="1400" b="1" dirty="0">
                <a:solidFill>
                  <a:schemeClr val="accent1">
                    <a:lumMod val="50000"/>
                  </a:schemeClr>
                </a:solidFill>
              </a:rPr>
              <a:t>숙종</a:t>
            </a:r>
            <a:r>
              <a:rPr lang="en-US" altLang="ko-KR" sz="1400" b="1" dirty="0">
                <a:solidFill>
                  <a:schemeClr val="accent1">
                    <a:lumMod val="50000"/>
                  </a:schemeClr>
                </a:solidFill>
              </a:rPr>
              <a:t>18</a:t>
            </a:r>
            <a:r>
              <a:rPr lang="ko-KR" altLang="en-US" sz="1400" b="1" dirty="0">
                <a:solidFill>
                  <a:schemeClr val="accent1">
                    <a:lumMod val="50000"/>
                  </a:schemeClr>
                </a:solidFill>
              </a:rPr>
              <a:t>년</a:t>
            </a:r>
            <a:r>
              <a:rPr lang="en-US" altLang="ko-KR" sz="1400" b="1" dirty="0">
                <a:solidFill>
                  <a:schemeClr val="accent1">
                    <a:lumMod val="50000"/>
                  </a:schemeClr>
                </a:solidFill>
              </a:rPr>
              <a:t>) </a:t>
            </a:r>
            <a:r>
              <a:rPr lang="ko-KR" altLang="en-US" sz="1400" b="1" dirty="0" err="1" smtClean="0">
                <a:solidFill>
                  <a:schemeClr val="accent1">
                    <a:lumMod val="50000"/>
                  </a:schemeClr>
                </a:solidFill>
              </a:rPr>
              <a:t>울릉도쟁계</a:t>
            </a:r>
            <a:endParaRPr lang="ko-KR" altLang="en-US" sz="1400" b="1" dirty="0">
              <a:solidFill>
                <a:schemeClr val="accent1">
                  <a:lumMod val="50000"/>
                </a:schemeClr>
              </a:solidFill>
            </a:endParaRPr>
          </a:p>
        </p:txBody>
      </p:sp>
      <p:sp>
        <p:nvSpPr>
          <p:cNvPr id="13" name="TextBox 12"/>
          <p:cNvSpPr txBox="1"/>
          <p:nvPr/>
        </p:nvSpPr>
        <p:spPr>
          <a:xfrm>
            <a:off x="5532121" y="1054899"/>
            <a:ext cx="3121427" cy="830997"/>
          </a:xfrm>
          <a:prstGeom prst="rect">
            <a:avLst/>
          </a:prstGeom>
          <a:noFill/>
        </p:spPr>
        <p:txBody>
          <a:bodyPr wrap="square" rtlCol="0">
            <a:spAutoFit/>
          </a:bodyPr>
          <a:lstStyle/>
          <a:p>
            <a:pPr algn="just" fontAlgn="base"/>
            <a:r>
              <a:rPr lang="en-US" altLang="ko-KR" sz="1200" dirty="0">
                <a:latin typeface="HY견명조" panose="02030600000101010101" pitchFamily="18" charset="-127"/>
                <a:ea typeface="HY견명조" panose="02030600000101010101" pitchFamily="18" charset="-127"/>
              </a:rPr>
              <a:t>1693</a:t>
            </a:r>
            <a:r>
              <a:rPr lang="ko-KR" altLang="en-US" sz="1200" dirty="0">
                <a:latin typeface="HY견명조" panose="02030600000101010101" pitchFamily="18" charset="-127"/>
                <a:ea typeface="HY견명조" panose="02030600000101010101" pitchFamily="18" charset="-127"/>
              </a:rPr>
              <a:t>년 </a:t>
            </a:r>
            <a:r>
              <a:rPr lang="en-US" altLang="ko-KR" sz="1200" dirty="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숙종</a:t>
            </a:r>
            <a:r>
              <a:rPr lang="en-US" altLang="ko-KR" sz="1200" dirty="0">
                <a:latin typeface="HY견명조" panose="02030600000101010101" pitchFamily="18" charset="-127"/>
                <a:ea typeface="HY견명조" panose="02030600000101010101" pitchFamily="18" charset="-127"/>
              </a:rPr>
              <a:t>19</a:t>
            </a:r>
            <a:r>
              <a:rPr lang="ko-KR" altLang="en-US" sz="1200" dirty="0">
                <a:latin typeface="HY견명조" panose="02030600000101010101" pitchFamily="18" charset="-127"/>
                <a:ea typeface="HY견명조" panose="02030600000101010101" pitchFamily="18" charset="-127"/>
              </a:rPr>
              <a:t>년</a:t>
            </a:r>
            <a:r>
              <a:rPr lang="en-US" altLang="ko-KR" sz="1200" dirty="0">
                <a:latin typeface="HY견명조" panose="02030600000101010101" pitchFamily="18" charset="-127"/>
                <a:ea typeface="HY견명조" panose="02030600000101010101" pitchFamily="18" charset="-127"/>
              </a:rPr>
              <a:t>) </a:t>
            </a:r>
            <a:r>
              <a:rPr lang="ko-KR" altLang="en-US" sz="1200" dirty="0">
                <a:latin typeface="HY견명조" panose="02030600000101010101" pitchFamily="18" charset="-127"/>
                <a:ea typeface="HY견명조" panose="02030600000101010101" pitchFamily="18" charset="-127"/>
              </a:rPr>
              <a:t>대마도주 </a:t>
            </a:r>
            <a:r>
              <a:rPr lang="ko-KR" altLang="en-US" sz="1200" dirty="0" err="1">
                <a:latin typeface="HY견명조" panose="02030600000101010101" pitchFamily="18" charset="-127"/>
                <a:ea typeface="HY견명조" panose="02030600000101010101" pitchFamily="18" charset="-127"/>
              </a:rPr>
              <a:t>종의륜</a:t>
            </a:r>
            <a:r>
              <a:rPr lang="en-US" altLang="ko-KR" sz="1200" dirty="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宗義倫</a:t>
            </a:r>
            <a:r>
              <a:rPr lang="en-US" altLang="ko-KR" sz="1200" dirty="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이 조선 어민의 죽도</a:t>
            </a:r>
            <a:r>
              <a:rPr lang="en-US" altLang="ko-KR" sz="1200" dirty="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울릉도</a:t>
            </a:r>
            <a:r>
              <a:rPr lang="en-US" altLang="ko-KR" sz="1200" dirty="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출어 금지를 요청하는 서계를 보내 옴</a:t>
            </a:r>
            <a:r>
              <a:rPr lang="en-US" altLang="ko-KR" sz="1200" dirty="0">
                <a:latin typeface="HY견명조" panose="02030600000101010101" pitchFamily="18" charset="-127"/>
                <a:ea typeface="HY견명조" panose="02030600000101010101" pitchFamily="18" charset="-127"/>
              </a:rPr>
              <a:t>. </a:t>
            </a:r>
            <a:r>
              <a:rPr lang="ko-KR" altLang="en-US" sz="1200" dirty="0">
                <a:latin typeface="HY견명조" panose="02030600000101010101" pitchFamily="18" charset="-127"/>
                <a:ea typeface="HY견명조" panose="02030600000101010101" pitchFamily="18" charset="-127"/>
              </a:rPr>
              <a:t>안용복 송환</a:t>
            </a:r>
            <a:r>
              <a:rPr lang="en-US" altLang="ko-KR" sz="1200" dirty="0">
                <a:latin typeface="HY견명조" panose="02030600000101010101" pitchFamily="18" charset="-127"/>
                <a:ea typeface="HY견명조" panose="02030600000101010101" pitchFamily="18" charset="-127"/>
              </a:rPr>
              <a:t>.</a:t>
            </a:r>
            <a:endParaRPr lang="ko-KR" altLang="en-US" sz="1200" dirty="0">
              <a:latin typeface="HY견명조" panose="02030600000101010101" pitchFamily="18" charset="-127"/>
              <a:ea typeface="HY견명조" panose="02030600000101010101" pitchFamily="18" charset="-127"/>
            </a:endParaRPr>
          </a:p>
        </p:txBody>
      </p:sp>
      <p:sp>
        <p:nvSpPr>
          <p:cNvPr id="14" name="TextBox 13"/>
          <p:cNvSpPr txBox="1"/>
          <p:nvPr/>
        </p:nvSpPr>
        <p:spPr>
          <a:xfrm>
            <a:off x="5785657" y="1884038"/>
            <a:ext cx="2867891" cy="1200329"/>
          </a:xfrm>
          <a:prstGeom prst="rect">
            <a:avLst/>
          </a:prstGeom>
          <a:solidFill>
            <a:schemeClr val="accent6">
              <a:lumMod val="20000"/>
              <a:lumOff val="80000"/>
            </a:schemeClr>
          </a:solidFill>
        </p:spPr>
        <p:txBody>
          <a:bodyPr wrap="square" rtlCol="0">
            <a:spAutoFit/>
          </a:bodyPr>
          <a:lstStyle/>
          <a:p>
            <a:pPr algn="just" fontAlgn="base"/>
            <a:r>
              <a:rPr lang="ko-KR" altLang="en-US" sz="1200" dirty="0">
                <a:latin typeface="HY견명조" panose="02030600000101010101" pitchFamily="18" charset="-127"/>
                <a:ea typeface="HY견명조" panose="02030600000101010101" pitchFamily="18" charset="-127"/>
              </a:rPr>
              <a:t>조선의 답신</a:t>
            </a:r>
            <a:r>
              <a:rPr lang="en-US" altLang="ko-KR" sz="1200" dirty="0" smtClean="0">
                <a:latin typeface="HY견명조" panose="02030600000101010101" pitchFamily="18" charset="-127"/>
                <a:ea typeface="HY견명조" panose="02030600000101010101" pitchFamily="18" charset="-127"/>
              </a:rPr>
              <a:t>.</a:t>
            </a:r>
          </a:p>
          <a:p>
            <a:pPr algn="just" fontAlgn="base"/>
            <a:r>
              <a:rPr lang="en-US" altLang="ko-KR" sz="1200" dirty="0" smtClean="0">
                <a:latin typeface="HY견명조" panose="02030600000101010101" pitchFamily="18" charset="-127"/>
                <a:ea typeface="HY견명조" panose="02030600000101010101" pitchFamily="18" charset="-127"/>
              </a:rPr>
              <a:t> </a:t>
            </a:r>
            <a:r>
              <a:rPr lang="en-US" altLang="ko-KR" sz="1200" dirty="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우리나라 경지인 울릉도일지라도 역시 멀다고 생각하기 때문에 임의로 왕래를 허락하지 않거늘 어선이 감히 귀국의 경지 죽도</a:t>
            </a:r>
            <a:r>
              <a:rPr lang="en-US" altLang="ko-KR" sz="1200" dirty="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竹島</a:t>
            </a:r>
            <a:r>
              <a:rPr lang="en-US" altLang="ko-KR" sz="1200" dirty="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에 들어갔기 때문에 </a:t>
            </a:r>
            <a:r>
              <a:rPr lang="ko-KR" altLang="en-US" sz="1200" dirty="0" err="1">
                <a:latin typeface="HY견명조" panose="02030600000101010101" pitchFamily="18" charset="-127"/>
                <a:ea typeface="HY견명조" panose="02030600000101010101" pitchFamily="18" charset="-127"/>
              </a:rPr>
              <a:t>영송하는</a:t>
            </a:r>
            <a:r>
              <a:rPr lang="ko-KR" altLang="en-US" sz="1200" dirty="0">
                <a:latin typeface="HY견명조" panose="02030600000101010101" pitchFamily="18" charset="-127"/>
                <a:ea typeface="HY견명조" panose="02030600000101010101" pitchFamily="18" charset="-127"/>
              </a:rPr>
              <a:t> </a:t>
            </a:r>
            <a:r>
              <a:rPr lang="ko-KR" altLang="en-US" sz="1200" dirty="0" err="1">
                <a:latin typeface="HY견명조" panose="02030600000101010101" pitchFamily="18" charset="-127"/>
                <a:ea typeface="HY견명조" panose="02030600000101010101" pitchFamily="18" charset="-127"/>
              </a:rPr>
              <a:t>번잡함에</a:t>
            </a:r>
            <a:r>
              <a:rPr lang="ko-KR" altLang="en-US" sz="1200" dirty="0">
                <a:latin typeface="HY견명조" panose="02030600000101010101" pitchFamily="18" charset="-127"/>
                <a:ea typeface="HY견명조" panose="02030600000101010101" pitchFamily="18" charset="-127"/>
              </a:rPr>
              <a:t> 이르고</a:t>
            </a:r>
            <a:r>
              <a:rPr lang="en-US" altLang="ko-KR" sz="1200" dirty="0" smtClean="0">
                <a:latin typeface="HY견명조" panose="02030600000101010101" pitchFamily="18" charset="-127"/>
                <a:ea typeface="HY견명조" panose="02030600000101010101" pitchFamily="18" charset="-127"/>
              </a:rPr>
              <a:t>…”</a:t>
            </a:r>
            <a:endParaRPr lang="ko-KR" altLang="en-US" sz="1200" dirty="0">
              <a:latin typeface="HY견명조" panose="02030600000101010101" pitchFamily="18" charset="-127"/>
              <a:ea typeface="HY견명조" panose="02030600000101010101" pitchFamily="18" charset="-127"/>
            </a:endParaRPr>
          </a:p>
        </p:txBody>
      </p:sp>
      <p:sp>
        <p:nvSpPr>
          <p:cNvPr id="15" name="TextBox 14"/>
          <p:cNvSpPr txBox="1"/>
          <p:nvPr/>
        </p:nvSpPr>
        <p:spPr>
          <a:xfrm>
            <a:off x="5773186" y="3316670"/>
            <a:ext cx="2934393" cy="1015663"/>
          </a:xfrm>
          <a:prstGeom prst="rect">
            <a:avLst/>
          </a:prstGeom>
          <a:solidFill>
            <a:schemeClr val="accent6">
              <a:lumMod val="20000"/>
              <a:lumOff val="80000"/>
            </a:schemeClr>
          </a:solidFill>
        </p:spPr>
        <p:txBody>
          <a:bodyPr wrap="square" rtlCol="0">
            <a:spAutoFit/>
          </a:bodyPr>
          <a:lstStyle/>
          <a:p>
            <a:pPr algn="just" fontAlgn="base"/>
            <a:r>
              <a:rPr lang="en-US" altLang="ko-KR" sz="1200" dirty="0">
                <a:latin typeface="HY견명조" panose="02030600000101010101" pitchFamily="18" charset="-127"/>
                <a:ea typeface="HY견명조" panose="02030600000101010101" pitchFamily="18" charset="-127"/>
              </a:rPr>
              <a:t>1694</a:t>
            </a:r>
            <a:r>
              <a:rPr lang="ko-KR" altLang="en-US" sz="1200" dirty="0">
                <a:latin typeface="HY견명조" panose="02030600000101010101" pitchFamily="18" charset="-127"/>
                <a:ea typeface="HY견명조" panose="02030600000101010101" pitchFamily="18" charset="-127"/>
              </a:rPr>
              <a:t>년</a:t>
            </a:r>
            <a:r>
              <a:rPr lang="en-US" altLang="ko-KR" sz="1200" dirty="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숙종 </a:t>
            </a:r>
            <a:r>
              <a:rPr lang="en-US" altLang="ko-KR" sz="1200" dirty="0">
                <a:latin typeface="HY견명조" panose="02030600000101010101" pitchFamily="18" charset="-127"/>
                <a:ea typeface="HY견명조" panose="02030600000101010101" pitchFamily="18" charset="-127"/>
              </a:rPr>
              <a:t>20</a:t>
            </a:r>
            <a:r>
              <a:rPr lang="ko-KR" altLang="en-US" sz="1200" dirty="0">
                <a:latin typeface="HY견명조" panose="02030600000101010101" pitchFamily="18" charset="-127"/>
                <a:ea typeface="HY견명조" panose="02030600000101010101" pitchFamily="18" charset="-127"/>
              </a:rPr>
              <a:t>년</a:t>
            </a:r>
            <a:r>
              <a:rPr lang="en-US" altLang="ko-KR" sz="1200" dirty="0">
                <a:latin typeface="HY견명조" panose="02030600000101010101" pitchFamily="18" charset="-127"/>
                <a:ea typeface="HY견명조" panose="02030600000101010101" pitchFamily="18" charset="-127"/>
              </a:rPr>
              <a:t>) </a:t>
            </a:r>
            <a:r>
              <a:rPr lang="ko-KR" altLang="en-US" sz="1200" dirty="0">
                <a:latin typeface="HY견명조" panose="02030600000101010101" pitchFamily="18" charset="-127"/>
                <a:ea typeface="HY견명조" panose="02030600000101010101" pitchFamily="18" charset="-127"/>
              </a:rPr>
              <a:t>갑술환국</a:t>
            </a:r>
            <a:r>
              <a:rPr lang="en-US" altLang="ko-KR" sz="1200" dirty="0" smtClean="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 남구만의 영의정 복귀</a:t>
            </a:r>
            <a:r>
              <a:rPr lang="en-US" altLang="ko-KR" sz="1200" dirty="0">
                <a:latin typeface="HY견명조" panose="02030600000101010101" pitchFamily="18" charset="-127"/>
                <a:ea typeface="HY견명조" panose="02030600000101010101" pitchFamily="18" charset="-127"/>
              </a:rPr>
              <a:t>. </a:t>
            </a:r>
            <a:r>
              <a:rPr lang="ko-KR" altLang="en-US" sz="1200" dirty="0">
                <a:latin typeface="HY견명조" panose="02030600000101010101" pitchFamily="18" charset="-127"/>
                <a:ea typeface="HY견명조" panose="02030600000101010101" pitchFamily="18" charset="-127"/>
              </a:rPr>
              <a:t>서계 변경</a:t>
            </a:r>
            <a:r>
              <a:rPr lang="en-US" altLang="ko-KR" sz="1200" dirty="0">
                <a:latin typeface="HY견명조" panose="02030600000101010101" pitchFamily="18" charset="-127"/>
                <a:ea typeface="HY견명조" panose="02030600000101010101" pitchFamily="18" charset="-127"/>
              </a:rPr>
              <a:t>. “</a:t>
            </a:r>
            <a:r>
              <a:rPr lang="ko-KR" altLang="en-US" sz="1200" dirty="0">
                <a:latin typeface="HY견명조" panose="02030600000101010101" pitchFamily="18" charset="-127"/>
                <a:ea typeface="HY견명조" panose="02030600000101010101" pitchFamily="18" charset="-127"/>
              </a:rPr>
              <a:t>일본의 죽도는 조선의 울릉도이니 앞으로 일본 어민들이 우리 땅 울릉도에 넘어오지 못하게 </a:t>
            </a:r>
            <a:r>
              <a:rPr lang="ko-KR" altLang="en-US" sz="1200" dirty="0" err="1">
                <a:latin typeface="HY견명조" panose="02030600000101010101" pitchFamily="18" charset="-127"/>
                <a:ea typeface="HY견명조" panose="02030600000101010101" pitchFamily="18" charset="-127"/>
              </a:rPr>
              <a:t>하라”는</a:t>
            </a:r>
            <a:r>
              <a:rPr lang="ko-KR" altLang="en-US" sz="1200" dirty="0">
                <a:latin typeface="HY견명조" panose="02030600000101010101" pitchFamily="18" charset="-127"/>
                <a:ea typeface="HY견명조" panose="02030600000101010101" pitchFamily="18" charset="-127"/>
              </a:rPr>
              <a:t> 내용의 서계를 다시 보냄</a:t>
            </a:r>
            <a:r>
              <a:rPr lang="en-US" altLang="ko-KR" sz="1200" dirty="0" smtClean="0">
                <a:latin typeface="HY견명조" panose="02030600000101010101" pitchFamily="18" charset="-127"/>
                <a:ea typeface="HY견명조" panose="02030600000101010101" pitchFamily="18" charset="-127"/>
              </a:rPr>
              <a:t>.</a:t>
            </a:r>
            <a:endParaRPr lang="ko-KR" altLang="en-US" sz="1200" dirty="0">
              <a:latin typeface="HY견명조" panose="02030600000101010101" pitchFamily="18" charset="-127"/>
              <a:ea typeface="HY견명조" panose="02030600000101010101" pitchFamily="18" charset="-127"/>
            </a:endParaRPr>
          </a:p>
        </p:txBody>
      </p:sp>
      <p:sp>
        <p:nvSpPr>
          <p:cNvPr id="16" name="TextBox 15"/>
          <p:cNvSpPr txBox="1"/>
          <p:nvPr/>
        </p:nvSpPr>
        <p:spPr>
          <a:xfrm>
            <a:off x="5532121" y="4450160"/>
            <a:ext cx="2763982" cy="276999"/>
          </a:xfrm>
          <a:prstGeom prst="rect">
            <a:avLst/>
          </a:prstGeom>
          <a:noFill/>
        </p:spPr>
        <p:txBody>
          <a:bodyPr wrap="square" rtlCol="0">
            <a:spAutoFit/>
          </a:bodyPr>
          <a:lstStyle/>
          <a:p>
            <a:pPr algn="just" fontAlgn="base"/>
            <a:r>
              <a:rPr lang="en-US" altLang="ko-KR" sz="1200" dirty="0"/>
              <a:t>1695</a:t>
            </a:r>
            <a:r>
              <a:rPr lang="ko-KR" altLang="en-US" sz="1200" dirty="0"/>
              <a:t>년 안용복의 </a:t>
            </a:r>
            <a:r>
              <a:rPr lang="en-US" altLang="ko-KR" sz="1200" dirty="0"/>
              <a:t>2</a:t>
            </a:r>
            <a:r>
              <a:rPr lang="ko-KR" altLang="en-US" sz="1200" dirty="0"/>
              <a:t>차 도해</a:t>
            </a:r>
            <a:r>
              <a:rPr lang="en-US" altLang="ko-KR" sz="1200" dirty="0"/>
              <a:t>. </a:t>
            </a:r>
            <a:endParaRPr lang="ko-KR" altLang="en-US" sz="1200" dirty="0"/>
          </a:p>
        </p:txBody>
      </p:sp>
      <p:sp>
        <p:nvSpPr>
          <p:cNvPr id="22" name="TextBox 21"/>
          <p:cNvSpPr txBox="1"/>
          <p:nvPr/>
        </p:nvSpPr>
        <p:spPr>
          <a:xfrm>
            <a:off x="5814750" y="4745048"/>
            <a:ext cx="2892829" cy="1569660"/>
          </a:xfrm>
          <a:prstGeom prst="rect">
            <a:avLst/>
          </a:prstGeom>
          <a:solidFill>
            <a:schemeClr val="accent2">
              <a:lumMod val="20000"/>
              <a:lumOff val="80000"/>
            </a:schemeClr>
          </a:solidFill>
        </p:spPr>
        <p:txBody>
          <a:bodyPr wrap="square" rtlCol="0">
            <a:spAutoFit/>
          </a:bodyPr>
          <a:lstStyle/>
          <a:p>
            <a:pPr algn="just" fontAlgn="base"/>
            <a:r>
              <a:rPr lang="en-US" altLang="ko-KR" sz="1200" dirty="0">
                <a:latin typeface="HY견명조" panose="02030600000101010101" pitchFamily="18" charset="-127"/>
                <a:ea typeface="HY견명조" panose="02030600000101010101" pitchFamily="18" charset="-127"/>
              </a:rPr>
              <a:t>1696 </a:t>
            </a:r>
            <a:r>
              <a:rPr lang="ko-KR" altLang="en-US" sz="1200" dirty="0" err="1">
                <a:latin typeface="HY견명조" panose="02030600000101010101" pitchFamily="18" charset="-127"/>
                <a:ea typeface="HY견명조" panose="02030600000101010101" pitchFamily="18" charset="-127"/>
              </a:rPr>
              <a:t>도해금지령</a:t>
            </a:r>
            <a:r>
              <a:rPr lang="en-US" altLang="ko-KR" sz="1200" dirty="0" smtClean="0">
                <a:latin typeface="HY견명조" panose="02030600000101010101" pitchFamily="18" charset="-127"/>
                <a:ea typeface="HY견명조" panose="02030600000101010101" pitchFamily="18" charset="-127"/>
              </a:rPr>
              <a:t>.</a:t>
            </a:r>
          </a:p>
          <a:p>
            <a:pPr algn="just" fontAlgn="base"/>
            <a:r>
              <a:rPr lang="en-US" altLang="ko-KR" sz="1200" dirty="0" smtClean="0">
                <a:latin typeface="HY견명조" panose="02030600000101010101" pitchFamily="18" charset="-127"/>
                <a:ea typeface="HY견명조" panose="02030600000101010101" pitchFamily="18" charset="-127"/>
              </a:rPr>
              <a:t> </a:t>
            </a:r>
            <a:r>
              <a:rPr lang="en-US" altLang="ko-KR" sz="1200" dirty="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이전에 마쓰다이라 </a:t>
            </a:r>
            <a:r>
              <a:rPr lang="ko-KR" altLang="en-US" sz="1200" dirty="0" err="1">
                <a:latin typeface="HY견명조" panose="02030600000101010101" pitchFamily="18" charset="-127"/>
                <a:ea typeface="HY견명조" panose="02030600000101010101" pitchFamily="18" charset="-127"/>
              </a:rPr>
              <a:t>신타로가</a:t>
            </a:r>
            <a:r>
              <a:rPr lang="ko-KR" altLang="en-US" sz="1200" dirty="0">
                <a:latin typeface="HY견명조" panose="02030600000101010101" pitchFamily="18" charset="-127"/>
                <a:ea typeface="HY견명조" panose="02030600000101010101" pitchFamily="18" charset="-127"/>
              </a:rPr>
              <a:t> </a:t>
            </a:r>
            <a:r>
              <a:rPr lang="ko-KR" altLang="en-US" sz="1200" dirty="0" err="1">
                <a:latin typeface="HY견명조" panose="02030600000101010101" pitchFamily="18" charset="-127"/>
                <a:ea typeface="HY견명조" panose="02030600000101010101" pitchFamily="18" charset="-127"/>
              </a:rPr>
              <a:t>인슈와</a:t>
            </a:r>
            <a:r>
              <a:rPr lang="ko-KR" altLang="en-US" sz="1200" dirty="0">
                <a:latin typeface="HY견명조" panose="02030600000101010101" pitchFamily="18" charset="-127"/>
                <a:ea typeface="HY견명조" panose="02030600000101010101" pitchFamily="18" charset="-127"/>
              </a:rPr>
              <a:t> </a:t>
            </a:r>
            <a:r>
              <a:rPr lang="ko-KR" altLang="en-US" sz="1200" dirty="0" err="1">
                <a:latin typeface="HY견명조" panose="02030600000101010101" pitchFamily="18" charset="-127"/>
                <a:ea typeface="HY견명조" panose="02030600000101010101" pitchFamily="18" charset="-127"/>
              </a:rPr>
              <a:t>하쿠슈를</a:t>
            </a:r>
            <a:r>
              <a:rPr lang="ko-KR" altLang="en-US" sz="1200" dirty="0">
                <a:latin typeface="HY견명조" panose="02030600000101010101" pitchFamily="18" charset="-127"/>
                <a:ea typeface="HY견명조" panose="02030600000101010101" pitchFamily="18" charset="-127"/>
              </a:rPr>
              <a:t> 다스리고 있을 때</a:t>
            </a:r>
            <a:r>
              <a:rPr lang="en-US" altLang="ko-KR" sz="1200" dirty="0">
                <a:latin typeface="HY견명조" panose="02030600000101010101" pitchFamily="18" charset="-127"/>
                <a:ea typeface="HY견명조" panose="02030600000101010101" pitchFamily="18" charset="-127"/>
              </a:rPr>
              <a:t>, </a:t>
            </a:r>
            <a:r>
              <a:rPr lang="ko-KR" altLang="en-US" sz="1200" dirty="0" err="1">
                <a:latin typeface="HY견명조" panose="02030600000101010101" pitchFamily="18" charset="-127"/>
                <a:ea typeface="HY견명조" panose="02030600000101010101" pitchFamily="18" charset="-127"/>
              </a:rPr>
              <a:t>하쿠슈</a:t>
            </a:r>
            <a:r>
              <a:rPr lang="ko-KR" altLang="en-US" sz="1200" dirty="0">
                <a:latin typeface="HY견명조" panose="02030600000101010101" pitchFamily="18" charset="-127"/>
                <a:ea typeface="HY견명조" panose="02030600000101010101" pitchFamily="18" charset="-127"/>
              </a:rPr>
              <a:t> </a:t>
            </a:r>
            <a:r>
              <a:rPr lang="ko-KR" altLang="en-US" sz="1200" dirty="0" err="1">
                <a:latin typeface="HY견명조" panose="02030600000101010101" pitchFamily="18" charset="-127"/>
                <a:ea typeface="HY견명조" panose="02030600000101010101" pitchFamily="18" charset="-127"/>
              </a:rPr>
              <a:t>요나고의</a:t>
            </a:r>
            <a:r>
              <a:rPr lang="ko-KR" altLang="en-US" sz="1200" dirty="0">
                <a:latin typeface="HY견명조" panose="02030600000101010101" pitchFamily="18" charset="-127"/>
                <a:ea typeface="HY견명조" panose="02030600000101010101" pitchFamily="18" charset="-127"/>
              </a:rPr>
              <a:t> 상인 </a:t>
            </a:r>
            <a:r>
              <a:rPr lang="ko-KR" altLang="en-US" sz="1200" dirty="0" err="1">
                <a:latin typeface="HY견명조" panose="02030600000101010101" pitchFamily="18" charset="-127"/>
                <a:ea typeface="HY견명조" panose="02030600000101010101" pitchFamily="18" charset="-127"/>
              </a:rPr>
              <a:t>무라카와</a:t>
            </a:r>
            <a:r>
              <a:rPr lang="ko-KR" altLang="en-US" sz="1200" dirty="0">
                <a:latin typeface="HY견명조" panose="02030600000101010101" pitchFamily="18" charset="-127"/>
                <a:ea typeface="HY견명조" panose="02030600000101010101" pitchFamily="18" charset="-127"/>
              </a:rPr>
              <a:t> </a:t>
            </a:r>
            <a:r>
              <a:rPr lang="ko-KR" altLang="en-US" sz="1200" dirty="0" err="1">
                <a:latin typeface="HY견명조" panose="02030600000101010101" pitchFamily="18" charset="-127"/>
                <a:ea typeface="HY견명조" panose="02030600000101010101" pitchFamily="18" charset="-127"/>
              </a:rPr>
              <a:t>이치베와</a:t>
            </a:r>
            <a:r>
              <a:rPr lang="ko-KR" altLang="en-US" sz="1200" dirty="0">
                <a:latin typeface="HY견명조" panose="02030600000101010101" pitchFamily="18" charset="-127"/>
                <a:ea typeface="HY견명조" panose="02030600000101010101" pitchFamily="18" charset="-127"/>
              </a:rPr>
              <a:t> 오야 </a:t>
            </a:r>
            <a:r>
              <a:rPr lang="ko-KR" altLang="en-US" sz="1200" dirty="0" err="1">
                <a:latin typeface="HY견명조" panose="02030600000101010101" pitchFamily="18" charset="-127"/>
                <a:ea typeface="HY견명조" panose="02030600000101010101" pitchFamily="18" charset="-127"/>
              </a:rPr>
              <a:t>진키치가</a:t>
            </a:r>
            <a:r>
              <a:rPr lang="ko-KR" altLang="en-US" sz="1200" dirty="0">
                <a:latin typeface="HY견명조" panose="02030600000101010101" pitchFamily="18" charset="-127"/>
                <a:ea typeface="HY견명조" panose="02030600000101010101" pitchFamily="18" charset="-127"/>
              </a:rPr>
              <a:t> 죽도</a:t>
            </a:r>
            <a:r>
              <a:rPr lang="en-US" altLang="ko-KR" sz="1200" dirty="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울릉도</a:t>
            </a:r>
            <a:r>
              <a:rPr lang="en-US" altLang="ko-KR" sz="1200" dirty="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에 도해해 현재까지 어업을 해왔지만 향후에는 죽도</a:t>
            </a:r>
            <a:r>
              <a:rPr lang="en-US" altLang="ko-KR" sz="1200" dirty="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울릉도</a:t>
            </a:r>
            <a:r>
              <a:rPr lang="en-US" altLang="ko-KR" sz="1200" dirty="0">
                <a:latin typeface="HY견명조" panose="02030600000101010101" pitchFamily="18" charset="-127"/>
                <a:ea typeface="HY견명조" panose="02030600000101010101" pitchFamily="18" charset="-127"/>
              </a:rPr>
              <a:t>) </a:t>
            </a:r>
            <a:r>
              <a:rPr lang="ko-KR" altLang="en-US" sz="1200" dirty="0">
                <a:latin typeface="HY견명조" panose="02030600000101010101" pitchFamily="18" charset="-127"/>
                <a:ea typeface="HY견명조" panose="02030600000101010101" pitchFamily="18" charset="-127"/>
              </a:rPr>
              <a:t>도해 금지를 명하니 이를 명심하라</a:t>
            </a:r>
            <a:r>
              <a:rPr lang="en-US" altLang="ko-KR" sz="1200" dirty="0">
                <a:latin typeface="HY견명조" panose="02030600000101010101" pitchFamily="18" charset="-127"/>
                <a:ea typeface="HY견명조" panose="02030600000101010101" pitchFamily="18" charset="-127"/>
              </a:rPr>
              <a:t>.” </a:t>
            </a:r>
            <a:endParaRPr lang="ko-KR" altLang="en-US" sz="1200" dirty="0">
              <a:latin typeface="HY견명조" panose="02030600000101010101" pitchFamily="18" charset="-127"/>
              <a:ea typeface="HY견명조" panose="02030600000101010101" pitchFamily="18" charset="-127"/>
            </a:endParaRPr>
          </a:p>
        </p:txBody>
      </p:sp>
      <p:sp>
        <p:nvSpPr>
          <p:cNvPr id="24" name="TextBox 23"/>
          <p:cNvSpPr txBox="1"/>
          <p:nvPr/>
        </p:nvSpPr>
        <p:spPr>
          <a:xfrm>
            <a:off x="504343" y="1576409"/>
            <a:ext cx="4375228" cy="954107"/>
          </a:xfrm>
          <a:prstGeom prst="rect">
            <a:avLst/>
          </a:prstGeom>
          <a:noFill/>
        </p:spPr>
        <p:txBody>
          <a:bodyPr wrap="square" rtlCol="0">
            <a:spAutoFit/>
          </a:bodyPr>
          <a:lstStyle/>
          <a:p>
            <a:pPr algn="just" fontAlgn="base"/>
            <a:r>
              <a:rPr lang="ko-KR" altLang="en-US"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‘일본 배가 몰래 와서 소나무를 베고 전복을 따가며 우리 가난한 전라도 해민이 역시 들어와 소나무를 잘라 내 배를 만들고 미역과 전복을 따고 대나무와 칡과 덩굴을 베어 가득히 싣고 나온다</a:t>
            </a:r>
            <a:r>
              <a:rPr lang="ko-KR" altLang="en-US" sz="1400" dirty="0" smtClean="0">
                <a:latin typeface="HY견명조" panose="02030600000101010101" pitchFamily="18" charset="-127"/>
                <a:ea typeface="HY견명조" panose="02030600000101010101" pitchFamily="18" charset="-127"/>
              </a:rPr>
              <a:t>’  </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 </a:t>
            </a:r>
            <a:r>
              <a:rPr lang="ko-KR" altLang="en-US" sz="1400" dirty="0" err="1" smtClean="0">
                <a:latin typeface="HY견명조" panose="02030600000101010101" pitchFamily="18" charset="-127"/>
                <a:ea typeface="HY견명조" panose="02030600000101010101" pitchFamily="18" charset="-127"/>
              </a:rPr>
              <a:t>만기요람</a:t>
            </a:r>
            <a:r>
              <a:rPr lang="en-US" altLang="ko-KR" sz="1400" dirty="0" smtClean="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pic>
        <p:nvPicPr>
          <p:cNvPr id="17" name="그림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18" name="TextBox 17"/>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3733836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14" y="2498684"/>
            <a:ext cx="3400805" cy="1956938"/>
          </a:xfrm>
          <a:prstGeom prst="rect">
            <a:avLst/>
          </a:prstGeom>
        </p:spPr>
      </p:pic>
      <p:sp>
        <p:nvSpPr>
          <p:cNvPr id="5" name="TextBox 4"/>
          <p:cNvSpPr txBox="1"/>
          <p:nvPr/>
        </p:nvSpPr>
        <p:spPr>
          <a:xfrm>
            <a:off x="532014" y="1626331"/>
            <a:ext cx="1654232" cy="523220"/>
          </a:xfrm>
          <a:prstGeom prst="rect">
            <a:avLst/>
          </a:prstGeom>
          <a:noFill/>
        </p:spPr>
        <p:txBody>
          <a:bodyPr wrap="square" rtlCol="0">
            <a:spAutoFit/>
          </a:bodyPr>
          <a:lstStyle/>
          <a:p>
            <a:pPr algn="just"/>
            <a:r>
              <a:rPr lang="en-US" altLang="ko-KR" sz="1400" b="1" dirty="0" smtClean="0">
                <a:solidFill>
                  <a:schemeClr val="accent1">
                    <a:lumMod val="50000"/>
                  </a:schemeClr>
                </a:solidFill>
              </a:rPr>
              <a:t>1695. </a:t>
            </a:r>
          </a:p>
          <a:p>
            <a:pPr algn="just"/>
            <a:r>
              <a:rPr lang="ko-KR" altLang="en-US" sz="1400" b="1" dirty="0" err="1" smtClean="0">
                <a:solidFill>
                  <a:schemeClr val="accent1">
                    <a:lumMod val="50000"/>
                  </a:schemeClr>
                </a:solidFill>
              </a:rPr>
              <a:t>돗토리번의</a:t>
            </a:r>
            <a:r>
              <a:rPr lang="ko-KR" altLang="en-US" sz="1400" b="1" dirty="0" smtClean="0">
                <a:solidFill>
                  <a:schemeClr val="accent1">
                    <a:lumMod val="50000"/>
                  </a:schemeClr>
                </a:solidFill>
              </a:rPr>
              <a:t> 답변서</a:t>
            </a:r>
            <a:endParaRPr lang="ko-KR" altLang="en-US" sz="1400" b="1" dirty="0">
              <a:solidFill>
                <a:schemeClr val="accent1">
                  <a:lumMod val="50000"/>
                </a:schemeClr>
              </a:solidFill>
            </a:endParaRPr>
          </a:p>
        </p:txBody>
      </p:sp>
      <p:sp>
        <p:nvSpPr>
          <p:cNvPr id="6" name="TextBox 5"/>
          <p:cNvSpPr txBox="1"/>
          <p:nvPr/>
        </p:nvSpPr>
        <p:spPr>
          <a:xfrm>
            <a:off x="4351755" y="1457053"/>
            <a:ext cx="4422372" cy="1384995"/>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“죽도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울릉도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는 </a:t>
            </a:r>
            <a:r>
              <a:rPr lang="ko-KR" altLang="en-US" sz="1400" dirty="0" err="1">
                <a:latin typeface="HY견명조" panose="02030600000101010101" pitchFamily="18" charset="-127"/>
                <a:ea typeface="HY견명조" panose="02030600000101010101" pitchFamily="18" charset="-127"/>
              </a:rPr>
              <a:t>이나바</a:t>
            </a:r>
            <a:r>
              <a:rPr lang="en-US" altLang="ko-KR" sz="1400" dirty="0">
                <a:latin typeface="HY견명조" panose="02030600000101010101" pitchFamily="18" charset="-127"/>
                <a:ea typeface="HY견명조" panose="02030600000101010101" pitchFamily="18" charset="-127"/>
              </a:rPr>
              <a:t>·</a:t>
            </a:r>
            <a:r>
              <a:rPr lang="ko-KR" altLang="en-US" sz="1400" dirty="0" err="1">
                <a:latin typeface="HY견명조" panose="02030600000101010101" pitchFamily="18" charset="-127"/>
                <a:ea typeface="HY견명조" panose="02030600000101010101" pitchFamily="18" charset="-127"/>
              </a:rPr>
              <a:t>호키</a:t>
            </a:r>
            <a:r>
              <a:rPr lang="en-US" altLang="ko-KR" sz="1400" dirty="0">
                <a:latin typeface="HY견명조" panose="02030600000101010101" pitchFamily="18" charset="-127"/>
                <a:ea typeface="HY견명조" panose="02030600000101010101" pitchFamily="18" charset="-127"/>
              </a:rPr>
              <a:t>(</a:t>
            </a:r>
            <a:r>
              <a:rPr lang="ko-KR" altLang="en-US" sz="1400" dirty="0" err="1">
                <a:latin typeface="HY견명조" panose="02030600000101010101" pitchFamily="18" charset="-127"/>
                <a:ea typeface="HY견명조" panose="02030600000101010101" pitchFamily="18" charset="-127"/>
              </a:rPr>
              <a:t>돗토리번</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소속이 아닙니다</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호키국</a:t>
            </a:r>
            <a:r>
              <a:rPr lang="ko-KR" altLang="en-US"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요나고의</a:t>
            </a:r>
            <a:r>
              <a:rPr lang="ko-KR" altLang="en-US" sz="1400" dirty="0">
                <a:latin typeface="HY견명조" panose="02030600000101010101" pitchFamily="18" charset="-127"/>
                <a:ea typeface="HY견명조" panose="02030600000101010101" pitchFamily="18" charset="-127"/>
              </a:rPr>
              <a:t> 상인 오야 </a:t>
            </a:r>
            <a:r>
              <a:rPr lang="ko-KR" altLang="en-US" sz="1400" dirty="0" err="1">
                <a:latin typeface="HY견명조" panose="02030600000101010101" pitchFamily="18" charset="-127"/>
                <a:ea typeface="HY견명조" panose="02030600000101010101" pitchFamily="18" charset="-127"/>
              </a:rPr>
              <a:t>구에몬과</a:t>
            </a:r>
            <a:r>
              <a:rPr lang="ko-KR" altLang="en-US"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무라카와</a:t>
            </a:r>
            <a:r>
              <a:rPr lang="ko-KR" altLang="en-US"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이치베라는</a:t>
            </a:r>
            <a:r>
              <a:rPr lang="ko-KR" altLang="en-US" sz="1400" dirty="0">
                <a:latin typeface="HY견명조" panose="02030600000101010101" pitchFamily="18" charset="-127"/>
                <a:ea typeface="HY견명조" panose="02030600000101010101" pitchFamily="18" charset="-127"/>
              </a:rPr>
              <a:t> 자가 도해해 </a:t>
            </a:r>
            <a:r>
              <a:rPr lang="ko-KR" altLang="en-US" sz="1400" dirty="0" err="1">
                <a:latin typeface="HY견명조" panose="02030600000101010101" pitchFamily="18" charset="-127"/>
                <a:ea typeface="HY견명조" panose="02030600000101010101" pitchFamily="18" charset="-127"/>
              </a:rPr>
              <a:t>어업하는</a:t>
            </a:r>
            <a:r>
              <a:rPr lang="ko-KR" altLang="en-US" sz="1400" dirty="0">
                <a:latin typeface="HY견명조" panose="02030600000101010101" pitchFamily="18" charset="-127"/>
                <a:ea typeface="HY견명조" panose="02030600000101010101" pitchFamily="18" charset="-127"/>
              </a:rPr>
              <a:t> 것을 마쓰다이라 </a:t>
            </a:r>
            <a:r>
              <a:rPr lang="ko-KR" altLang="en-US" sz="1400" dirty="0" err="1">
                <a:latin typeface="HY견명조" panose="02030600000101010101" pitchFamily="18" charset="-127"/>
                <a:ea typeface="HY견명조" panose="02030600000101010101" pitchFamily="18" charset="-127"/>
              </a:rPr>
              <a:t>신타로가</a:t>
            </a:r>
            <a:r>
              <a:rPr lang="ko-KR" altLang="en-US" sz="1400" dirty="0">
                <a:latin typeface="HY견명조" panose="02030600000101010101" pitchFamily="18" charset="-127"/>
                <a:ea typeface="HY견명조" panose="02030600000101010101" pitchFamily="18" charset="-127"/>
              </a:rPr>
              <a:t> 다스리고 있을 때 봉서를 통해 </a:t>
            </a:r>
            <a:r>
              <a:rPr lang="ko-KR" altLang="en-US" sz="1400" dirty="0" smtClean="0">
                <a:latin typeface="HY견명조" panose="02030600000101010101" pitchFamily="18" charset="-127"/>
                <a:ea typeface="HY견명조" panose="02030600000101010101" pitchFamily="18" charset="-127"/>
              </a:rPr>
              <a:t>허가 받았다고 </a:t>
            </a:r>
            <a:r>
              <a:rPr lang="ko-KR" altLang="en-US" sz="1400" dirty="0">
                <a:latin typeface="HY견명조" panose="02030600000101010101" pitchFamily="18" charset="-127"/>
                <a:ea typeface="HY견명조" panose="02030600000101010101" pitchFamily="18" charset="-127"/>
              </a:rPr>
              <a:t>들었습니다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그 이전에도 도해한 적이 있다고 듣기는 했으나 그 일은 잘 모릅니다</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7" name="TextBox 6"/>
          <p:cNvSpPr txBox="1"/>
          <p:nvPr/>
        </p:nvSpPr>
        <p:spPr>
          <a:xfrm>
            <a:off x="4351755" y="3275215"/>
            <a:ext cx="4310107" cy="2893100"/>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“이전에 마쓰다이라 </a:t>
            </a:r>
            <a:r>
              <a:rPr lang="ko-KR" altLang="en-US" sz="1400" dirty="0" err="1">
                <a:latin typeface="HY견명조" panose="02030600000101010101" pitchFamily="18" charset="-127"/>
                <a:ea typeface="HY견명조" panose="02030600000101010101" pitchFamily="18" charset="-127"/>
              </a:rPr>
              <a:t>신타로가</a:t>
            </a:r>
            <a:r>
              <a:rPr lang="ko-KR" altLang="en-US"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인슈와</a:t>
            </a:r>
            <a:r>
              <a:rPr lang="ko-KR" altLang="en-US"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하쿠슈를</a:t>
            </a:r>
            <a:r>
              <a:rPr lang="ko-KR" altLang="en-US" sz="1400" dirty="0">
                <a:latin typeface="HY견명조" panose="02030600000101010101" pitchFamily="18" charset="-127"/>
                <a:ea typeface="HY견명조" panose="02030600000101010101" pitchFamily="18" charset="-127"/>
              </a:rPr>
              <a:t> 다스리고 있을 때</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하쿠슈</a:t>
            </a:r>
            <a:r>
              <a:rPr lang="ko-KR" altLang="en-US"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요나고의</a:t>
            </a:r>
            <a:r>
              <a:rPr lang="ko-KR" altLang="en-US" sz="1400" dirty="0">
                <a:latin typeface="HY견명조" panose="02030600000101010101" pitchFamily="18" charset="-127"/>
                <a:ea typeface="HY견명조" panose="02030600000101010101" pitchFamily="18" charset="-127"/>
              </a:rPr>
              <a:t> 상인 </a:t>
            </a:r>
            <a:r>
              <a:rPr lang="ko-KR" altLang="en-US" sz="1400" dirty="0" err="1">
                <a:latin typeface="HY견명조" panose="02030600000101010101" pitchFamily="18" charset="-127"/>
                <a:ea typeface="HY견명조" panose="02030600000101010101" pitchFamily="18" charset="-127"/>
              </a:rPr>
              <a:t>무라카와</a:t>
            </a:r>
            <a:r>
              <a:rPr lang="ko-KR" altLang="en-US"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이치베와</a:t>
            </a:r>
            <a:r>
              <a:rPr lang="ko-KR" altLang="en-US" sz="1400" dirty="0">
                <a:latin typeface="HY견명조" panose="02030600000101010101" pitchFamily="18" charset="-127"/>
                <a:ea typeface="HY견명조" panose="02030600000101010101" pitchFamily="18" charset="-127"/>
              </a:rPr>
              <a:t> 오야 </a:t>
            </a:r>
            <a:r>
              <a:rPr lang="ko-KR" altLang="en-US" sz="1400" dirty="0" err="1">
                <a:latin typeface="HY견명조" panose="02030600000101010101" pitchFamily="18" charset="-127"/>
                <a:ea typeface="HY견명조" panose="02030600000101010101" pitchFamily="18" charset="-127"/>
              </a:rPr>
              <a:t>진키치가</a:t>
            </a:r>
            <a:r>
              <a:rPr lang="ko-KR" altLang="en-US" sz="1400" dirty="0">
                <a:latin typeface="HY견명조" panose="02030600000101010101" pitchFamily="18" charset="-127"/>
                <a:ea typeface="HY견명조" panose="02030600000101010101" pitchFamily="18" charset="-127"/>
              </a:rPr>
              <a:t> 죽도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울릉도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에 도해해 현재까지 어업을 해왔지만 향후에는 죽도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울릉도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도해 금지를 명하니 이를 명심하라</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a:p>
            <a:pPr algn="just" fontAlgn="base"/>
            <a:r>
              <a:rPr lang="ko-KR" altLang="en-US" sz="1400" dirty="0">
                <a:latin typeface="HY견명조" panose="02030600000101010101" pitchFamily="18" charset="-127"/>
                <a:ea typeface="HY견명조" panose="02030600000101010101" pitchFamily="18" charset="-127"/>
              </a:rPr>
              <a:t>“죽도는 일본의 호키주로부터 </a:t>
            </a:r>
            <a:r>
              <a:rPr lang="en-US" altLang="ko-KR" sz="1400" dirty="0">
                <a:latin typeface="HY견명조" panose="02030600000101010101" pitchFamily="18" charset="-127"/>
                <a:ea typeface="HY견명조" panose="02030600000101010101" pitchFamily="18" charset="-127"/>
              </a:rPr>
              <a:t>160</a:t>
            </a:r>
            <a:r>
              <a:rPr lang="ko-KR" altLang="en-US" sz="1400" dirty="0">
                <a:latin typeface="HY견명조" panose="02030600000101010101" pitchFamily="18" charset="-127"/>
                <a:ea typeface="HY견명조" panose="02030600000101010101" pitchFamily="18" charset="-127"/>
              </a:rPr>
              <a:t>리인데 비해 조선으로부터 거리는 </a:t>
            </a:r>
            <a:r>
              <a:rPr lang="en-US" altLang="ko-KR" sz="1400" dirty="0">
                <a:latin typeface="HY견명조" panose="02030600000101010101" pitchFamily="18" charset="-127"/>
                <a:ea typeface="HY견명조" panose="02030600000101010101" pitchFamily="18" charset="-127"/>
              </a:rPr>
              <a:t>40</a:t>
            </a:r>
            <a:r>
              <a:rPr lang="ko-KR" altLang="en-US" sz="1400" dirty="0">
                <a:latin typeface="HY견명조" panose="02030600000101010101" pitchFamily="18" charset="-127"/>
                <a:ea typeface="HY견명조" panose="02030600000101010101" pitchFamily="18" charset="-127"/>
              </a:rPr>
              <a:t>리 정도로 조선에 가까우니 조선영토라고 볼 수 있고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일본인의 죽도 도해를 금하며 이 내용을 대마도 도주가 조선에 전하도록 하고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대마도 도주는 돌아가면 </a:t>
            </a:r>
            <a:r>
              <a:rPr lang="ko-KR" altLang="en-US" sz="1400" dirty="0" err="1">
                <a:latin typeface="HY견명조" panose="02030600000101010101" pitchFamily="18" charset="-127"/>
                <a:ea typeface="HY견명조" panose="02030600000101010101" pitchFamily="18" charset="-127"/>
              </a:rPr>
              <a:t>형부대보</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刑部大輔</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를 조선에 파견하여 이 결정을 조선에 알린 후 그 결과를 </a:t>
            </a:r>
            <a:r>
              <a:rPr lang="ko-KR" altLang="en-US" sz="1400" dirty="0" err="1">
                <a:latin typeface="HY견명조" panose="02030600000101010101" pitchFamily="18" charset="-127"/>
                <a:ea typeface="HY견명조" panose="02030600000101010101" pitchFamily="18" charset="-127"/>
              </a:rPr>
              <a:t>관백에게</a:t>
            </a:r>
            <a:r>
              <a:rPr lang="ko-KR" altLang="en-US" sz="1400" dirty="0">
                <a:latin typeface="HY견명조" panose="02030600000101010101" pitchFamily="18" charset="-127"/>
                <a:ea typeface="HY견명조" panose="02030600000101010101" pitchFamily="18" charset="-127"/>
              </a:rPr>
              <a:t> 보고하도록 하라</a:t>
            </a:r>
            <a:r>
              <a:rPr lang="ko-KR" altLang="en-US" sz="1400" dirty="0" smtClean="0">
                <a:latin typeface="HY견명조" panose="02030600000101010101" pitchFamily="18" charset="-127"/>
                <a:ea typeface="HY견명조" panose="02030600000101010101" pitchFamily="18" charset="-127"/>
              </a:rPr>
              <a:t>”</a:t>
            </a:r>
            <a:r>
              <a:rPr lang="en-US" altLang="ko-KR" sz="1400" dirty="0" smtClean="0">
                <a:latin typeface="HY견명조" panose="02030600000101010101" pitchFamily="18" charset="-127"/>
                <a:ea typeface="HY견명조" panose="02030600000101010101" pitchFamily="18" charset="-127"/>
              </a:rPr>
              <a:t>(1696</a:t>
            </a:r>
            <a:r>
              <a:rPr lang="ko-KR" altLang="en-US" sz="1400" dirty="0" smtClean="0">
                <a:latin typeface="HY견명조" panose="02030600000101010101" pitchFamily="18" charset="-127"/>
                <a:ea typeface="HY견명조" panose="02030600000101010101" pitchFamily="18" charset="-127"/>
              </a:rPr>
              <a:t>년 막부의 </a:t>
            </a:r>
            <a:r>
              <a:rPr lang="ko-KR" altLang="en-US" sz="1400" dirty="0" err="1" smtClean="0">
                <a:latin typeface="HY견명조" panose="02030600000101010101" pitchFamily="18" charset="-127"/>
                <a:ea typeface="HY견명조" panose="02030600000101010101" pitchFamily="18" charset="-127"/>
              </a:rPr>
              <a:t>도해금지령</a:t>
            </a:r>
            <a:r>
              <a:rPr lang="en-US" altLang="ko-KR" sz="1400" dirty="0" smtClean="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5407467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80705" y="2068150"/>
            <a:ext cx="5449840" cy="3831126"/>
          </a:xfrm>
          <a:prstGeom prst="rect">
            <a:avLst/>
          </a:prstGeom>
        </p:spPr>
      </p:pic>
      <p:sp>
        <p:nvSpPr>
          <p:cNvPr id="5" name="TextBox 4"/>
          <p:cNvSpPr txBox="1"/>
          <p:nvPr/>
        </p:nvSpPr>
        <p:spPr>
          <a:xfrm>
            <a:off x="4555375" y="1379912"/>
            <a:ext cx="3175462" cy="523220"/>
          </a:xfrm>
          <a:prstGeom prst="rect">
            <a:avLst/>
          </a:prstGeom>
          <a:noFill/>
        </p:spPr>
        <p:txBody>
          <a:bodyPr wrap="square" rtlCol="0">
            <a:spAutoFit/>
          </a:bodyPr>
          <a:lstStyle/>
          <a:p>
            <a:pPr algn="just"/>
            <a:r>
              <a:rPr lang="ko-KR" altLang="en-US" sz="1400" b="1" dirty="0" smtClean="0">
                <a:solidFill>
                  <a:schemeClr val="accent1">
                    <a:lumMod val="50000"/>
                  </a:schemeClr>
                </a:solidFill>
              </a:rPr>
              <a:t>삼국접양지도</a:t>
            </a:r>
            <a:r>
              <a:rPr lang="en-US" altLang="ko-KR" sz="1400" b="1" dirty="0" smtClean="0">
                <a:solidFill>
                  <a:schemeClr val="accent1">
                    <a:lumMod val="50000"/>
                  </a:schemeClr>
                </a:solidFill>
              </a:rPr>
              <a:t>. 1785</a:t>
            </a:r>
            <a:r>
              <a:rPr lang="ko-KR" altLang="en-US" sz="1400" b="1" dirty="0" smtClean="0">
                <a:solidFill>
                  <a:schemeClr val="accent1">
                    <a:lumMod val="50000"/>
                  </a:schemeClr>
                </a:solidFill>
              </a:rPr>
              <a:t>년 </a:t>
            </a:r>
            <a:endParaRPr lang="en-US" altLang="ko-KR" sz="1400" b="1" dirty="0" smtClean="0">
              <a:solidFill>
                <a:schemeClr val="accent1">
                  <a:lumMod val="50000"/>
                </a:schemeClr>
              </a:solidFill>
            </a:endParaRPr>
          </a:p>
          <a:p>
            <a:pPr algn="just"/>
            <a:r>
              <a:rPr lang="ko-KR" altLang="en-US" sz="1400" b="1" dirty="0" smtClean="0">
                <a:solidFill>
                  <a:schemeClr val="accent1">
                    <a:lumMod val="50000"/>
                  </a:schemeClr>
                </a:solidFill>
              </a:rPr>
              <a:t>하야시 </a:t>
            </a:r>
            <a:r>
              <a:rPr lang="ko-KR" altLang="en-US" sz="1400" b="1" dirty="0" err="1" smtClean="0">
                <a:solidFill>
                  <a:schemeClr val="accent1">
                    <a:lumMod val="50000"/>
                  </a:schemeClr>
                </a:solidFill>
              </a:rPr>
              <a:t>시헤이</a:t>
            </a:r>
            <a:r>
              <a:rPr lang="en-US" altLang="ko-KR" sz="1400" b="1" dirty="0" smtClean="0">
                <a:solidFill>
                  <a:schemeClr val="accent1">
                    <a:lumMod val="50000"/>
                  </a:schemeClr>
                </a:solidFill>
              </a:rPr>
              <a:t>(</a:t>
            </a:r>
            <a:r>
              <a:rPr lang="ko-KR" altLang="en-US" sz="1400" b="1" dirty="0" smtClean="0">
                <a:solidFill>
                  <a:schemeClr val="accent1">
                    <a:lumMod val="50000"/>
                  </a:schemeClr>
                </a:solidFill>
              </a:rPr>
              <a:t>林子平</a:t>
            </a:r>
            <a:r>
              <a:rPr lang="en-US" altLang="ko-KR" sz="1400" b="1" dirty="0" smtClean="0">
                <a:solidFill>
                  <a:schemeClr val="accent1">
                    <a:lumMod val="50000"/>
                  </a:schemeClr>
                </a:solidFill>
              </a:rPr>
              <a:t>)</a:t>
            </a:r>
            <a:endParaRPr lang="ko-KR" altLang="en-US" sz="1400" b="1" dirty="0">
              <a:solidFill>
                <a:schemeClr val="accent1">
                  <a:lumMod val="50000"/>
                </a:schemeClr>
              </a:solidFill>
            </a:endParaRPr>
          </a:p>
        </p:txBody>
      </p:sp>
      <p:sp>
        <p:nvSpPr>
          <p:cNvPr id="6" name="TextBox 5"/>
          <p:cNvSpPr txBox="1"/>
          <p:nvPr/>
        </p:nvSpPr>
        <p:spPr>
          <a:xfrm>
            <a:off x="4713316" y="2701635"/>
            <a:ext cx="3890357" cy="1169551"/>
          </a:xfrm>
          <a:prstGeom prst="rect">
            <a:avLst/>
          </a:prstGeom>
          <a:noFill/>
        </p:spPr>
        <p:txBody>
          <a:bodyPr wrap="square" rtlCol="0">
            <a:spAutoFit/>
          </a:bodyPr>
          <a:lstStyle/>
          <a:p>
            <a:pPr algn="just"/>
            <a:r>
              <a:rPr lang="ko-KR" altLang="en-US" sz="1400" dirty="0">
                <a:latin typeface="HY견명조" panose="02030600000101010101" pitchFamily="18" charset="-127"/>
                <a:ea typeface="HY견명조" panose="02030600000101010101" pitchFamily="18" charset="-127"/>
              </a:rPr>
              <a:t>일본의 하야시 </a:t>
            </a:r>
            <a:r>
              <a:rPr lang="ko-KR" altLang="en-US" sz="1400" dirty="0" err="1">
                <a:latin typeface="HY견명조" panose="02030600000101010101" pitchFamily="18" charset="-127"/>
                <a:ea typeface="HY견명조" panose="02030600000101010101" pitchFamily="18" charset="-127"/>
              </a:rPr>
              <a:t>시헤이</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林子平</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가 </a:t>
            </a:r>
            <a:r>
              <a:rPr lang="en-US" altLang="ko-KR" sz="1400" dirty="0">
                <a:latin typeface="HY견명조" panose="02030600000101010101" pitchFamily="18" charset="-127"/>
                <a:ea typeface="HY견명조" panose="02030600000101010101" pitchFamily="18" charset="-127"/>
              </a:rPr>
              <a:t>1785</a:t>
            </a:r>
            <a:r>
              <a:rPr lang="ko-KR" altLang="en-US" sz="1400" dirty="0">
                <a:latin typeface="HY견명조" panose="02030600000101010101" pitchFamily="18" charset="-127"/>
                <a:ea typeface="HY견명조" panose="02030600000101010101" pitchFamily="18" charset="-127"/>
              </a:rPr>
              <a:t>년에 편찬한 </a:t>
            </a:r>
            <a:r>
              <a:rPr lang="en-US" altLang="ko-KR" sz="1400" dirty="0">
                <a:latin typeface="HY견명조" panose="02030600000101010101" pitchFamily="18" charset="-127"/>
                <a:ea typeface="HY견명조" panose="02030600000101010101" pitchFamily="18" charset="-127"/>
              </a:rPr>
              <a:t>&lt;</a:t>
            </a:r>
            <a:r>
              <a:rPr lang="ko-KR" altLang="en-US" sz="1400" dirty="0">
                <a:latin typeface="HY견명조" panose="02030600000101010101" pitchFamily="18" charset="-127"/>
                <a:ea typeface="HY견명조" panose="02030600000101010101" pitchFamily="18" charset="-127"/>
              </a:rPr>
              <a:t>삼국통람도설</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三國通覽圖說</a:t>
            </a:r>
            <a:r>
              <a:rPr lang="en-US" altLang="ko-KR" sz="1400" dirty="0">
                <a:latin typeface="HY견명조" panose="02030600000101010101" pitchFamily="18" charset="-127"/>
                <a:ea typeface="HY견명조" panose="02030600000101010101" pitchFamily="18" charset="-127"/>
              </a:rPr>
              <a:t>)&gt;</a:t>
            </a:r>
            <a:r>
              <a:rPr lang="ko-KR" altLang="en-US" sz="1400" dirty="0">
                <a:latin typeface="HY견명조" panose="02030600000101010101" pitchFamily="18" charset="-127"/>
                <a:ea typeface="HY견명조" panose="02030600000101010101" pitchFamily="18" charset="-127"/>
              </a:rPr>
              <a:t>의 부도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付圖 </a:t>
            </a:r>
            <a:r>
              <a:rPr lang="en-US" altLang="ko-KR" sz="1400" dirty="0">
                <a:latin typeface="HY견명조" panose="02030600000101010101" pitchFamily="18" charset="-127"/>
                <a:ea typeface="HY견명조" panose="02030600000101010101" pitchFamily="18" charset="-127"/>
              </a:rPr>
              <a:t>: 5</a:t>
            </a:r>
            <a:r>
              <a:rPr lang="ko-KR" altLang="en-US" sz="1400" dirty="0">
                <a:latin typeface="HY견명조" panose="02030600000101010101" pitchFamily="18" charset="-127"/>
                <a:ea typeface="HY견명조" panose="02030600000101010101" pitchFamily="18" charset="-127"/>
              </a:rPr>
              <a:t>매</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인 </a:t>
            </a:r>
            <a:r>
              <a:rPr lang="en-US" altLang="ko-KR" sz="1400" dirty="0">
                <a:latin typeface="HY견명조" panose="02030600000101010101" pitchFamily="18" charset="-127"/>
                <a:ea typeface="HY견명조" panose="02030600000101010101" pitchFamily="18" charset="-127"/>
              </a:rPr>
              <a:t>&lt;</a:t>
            </a:r>
            <a:r>
              <a:rPr lang="ko-KR" altLang="en-US" sz="1400" dirty="0">
                <a:latin typeface="HY견명조" panose="02030600000101010101" pitchFamily="18" charset="-127"/>
                <a:ea typeface="HY견명조" panose="02030600000101010101" pitchFamily="18" charset="-127"/>
              </a:rPr>
              <a:t>삼국접양지도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三國接壤之圖</a:t>
            </a:r>
            <a:r>
              <a:rPr lang="en-US" altLang="ko-KR" sz="1400" dirty="0">
                <a:latin typeface="HY견명조" panose="02030600000101010101" pitchFamily="18" charset="-127"/>
                <a:ea typeface="HY견명조" panose="02030600000101010101" pitchFamily="18" charset="-127"/>
              </a:rPr>
              <a:t>)&gt;</a:t>
            </a:r>
            <a:r>
              <a:rPr lang="ko-KR" altLang="en-US" sz="1400" dirty="0">
                <a:latin typeface="HY견명조" panose="02030600000101010101" pitchFamily="18" charset="-127"/>
                <a:ea typeface="HY견명조" panose="02030600000101010101" pitchFamily="18" charset="-127"/>
              </a:rPr>
              <a:t>인데</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울릉도와 독도는 </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한국 것</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朝鮮ノ持ニ</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이라고 일본인 스스로 표기해 놓았다</a:t>
            </a:r>
            <a:r>
              <a:rPr lang="en-US" altLang="ko-KR" sz="1400" dirty="0" smtClean="0">
                <a:latin typeface="HY견명조" panose="02030600000101010101" pitchFamily="18" charset="-127"/>
                <a:ea typeface="HY견명조" panose="02030600000101010101" pitchFamily="18" charset="-127"/>
              </a:rPr>
              <a:t>.</a:t>
            </a:r>
            <a:endParaRPr lang="en-US" altLang="ko-KR" sz="1400" dirty="0">
              <a:latin typeface="HY견명조" panose="02030600000101010101" pitchFamily="18" charset="-127"/>
              <a:ea typeface="HY견명조" panose="02030600000101010101" pitchFamily="18" charset="-127"/>
            </a:endParaRPr>
          </a:p>
        </p:txBody>
      </p:sp>
      <p:sp>
        <p:nvSpPr>
          <p:cNvPr id="7" name="TextBox 6"/>
          <p:cNvSpPr txBox="1"/>
          <p:nvPr/>
        </p:nvSpPr>
        <p:spPr>
          <a:xfrm>
            <a:off x="4713316" y="4305993"/>
            <a:ext cx="3948546" cy="1600438"/>
          </a:xfrm>
          <a:prstGeom prst="rect">
            <a:avLst/>
          </a:prstGeom>
          <a:noFill/>
        </p:spPr>
        <p:txBody>
          <a:bodyPr wrap="square" rtlCol="0">
            <a:spAutoFit/>
          </a:bodyPr>
          <a:lstStyle/>
          <a:p>
            <a:pPr algn="just" fontAlgn="base"/>
            <a:r>
              <a:rPr lang="ko-KR" altLang="en-US" sz="1400" dirty="0" err="1">
                <a:latin typeface="HY견명조" panose="02030600000101010101" pitchFamily="18" charset="-127"/>
                <a:ea typeface="HY견명조" panose="02030600000101010101" pitchFamily="18" charset="-127"/>
              </a:rPr>
              <a:t>도쿠가와</a:t>
            </a:r>
            <a:r>
              <a:rPr lang="ko-KR" altLang="en-US"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바쿠후</a:t>
            </a:r>
            <a:r>
              <a:rPr lang="ko-KR" altLang="en-US" sz="1400" dirty="0">
                <a:latin typeface="HY견명조" panose="02030600000101010101" pitchFamily="18" charset="-127"/>
                <a:ea typeface="HY견명조" panose="02030600000101010101" pitchFamily="18" charset="-127"/>
              </a:rPr>
              <a:t> 시절인 </a:t>
            </a:r>
            <a:r>
              <a:rPr lang="en-US" altLang="ko-KR" sz="1400" dirty="0">
                <a:latin typeface="HY견명조" panose="02030600000101010101" pitchFamily="18" charset="-127"/>
                <a:ea typeface="HY견명조" panose="02030600000101010101" pitchFamily="18" charset="-127"/>
              </a:rPr>
              <a:t>18</a:t>
            </a:r>
            <a:r>
              <a:rPr lang="ko-KR" altLang="en-US" sz="1400" dirty="0">
                <a:latin typeface="HY견명조" panose="02030600000101010101" pitchFamily="18" charset="-127"/>
                <a:ea typeface="HY견명조" panose="02030600000101010101" pitchFamily="18" charset="-127"/>
              </a:rPr>
              <a:t>세기 말의 또 다른 지도</a:t>
            </a:r>
            <a:r>
              <a:rPr lang="en-US" altLang="ko-KR" sz="1400" dirty="0">
                <a:latin typeface="HY견명조" panose="02030600000101010101" pitchFamily="18" charset="-127"/>
                <a:ea typeface="HY견명조" panose="02030600000101010101" pitchFamily="18" charset="-127"/>
              </a:rPr>
              <a:t>, </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총회도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總繪島</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역시 일본은 적색으로 조선은 황색으로 채색했는데</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울릉도와 독도는 황색으로 채색되어 있다</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a:p>
            <a:pPr algn="just" fontAlgn="base"/>
            <a:r>
              <a:rPr lang="ko-KR" altLang="en-US" sz="1400" dirty="0" smtClean="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일본노정여지전도’ ‘대일본연해여지전도’ 등도 울릉도와 우산도가 조선의 영토임을 분명히 함</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1107438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143708"/>
            <a:ext cx="4188644" cy="5552902"/>
          </a:xfrm>
          <a:prstGeom prst="rect">
            <a:avLst/>
          </a:prstGeom>
        </p:spPr>
      </p:pic>
      <p:sp>
        <p:nvSpPr>
          <p:cNvPr id="5" name="TextBox 4"/>
          <p:cNvSpPr txBox="1"/>
          <p:nvPr/>
        </p:nvSpPr>
        <p:spPr>
          <a:xfrm>
            <a:off x="4971010" y="1388225"/>
            <a:ext cx="3549535" cy="954107"/>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1740</a:t>
            </a:r>
            <a:r>
              <a:rPr lang="ko-KR" altLang="en-US" sz="1400" dirty="0">
                <a:latin typeface="HY견명조" panose="02030600000101010101" pitchFamily="18" charset="-127"/>
                <a:ea typeface="HY견명조" panose="02030600000101010101" pitchFamily="18" charset="-127"/>
              </a:rPr>
              <a:t>년 제작된 동국대전도는 현재의 지형과 유사할 정도로 세밀함</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아들인 </a:t>
            </a:r>
            <a:r>
              <a:rPr lang="ko-KR" altLang="en-US" sz="1400" dirty="0" err="1">
                <a:latin typeface="HY견명조" panose="02030600000101010101" pitchFamily="18" charset="-127"/>
                <a:ea typeface="HY견명조" panose="02030600000101010101" pitchFamily="18" charset="-127"/>
              </a:rPr>
              <a:t>정항령</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鄭恒齡</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과 후손에게 전해지면서 완성도를 높였으나 원본은 전해지지 않음</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6" name="TextBox 5"/>
          <p:cNvSpPr txBox="1"/>
          <p:nvPr/>
        </p:nvSpPr>
        <p:spPr>
          <a:xfrm>
            <a:off x="4971010" y="2568633"/>
            <a:ext cx="3549535" cy="1169551"/>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1757</a:t>
            </a:r>
            <a:r>
              <a:rPr lang="ko-KR" altLang="en-US" sz="1400" dirty="0">
                <a:latin typeface="HY견명조" panose="02030600000101010101" pitchFamily="18" charset="-127"/>
                <a:ea typeface="HY견명조" panose="02030600000101010101" pitchFamily="18" charset="-127"/>
              </a:rPr>
              <a:t>년 </a:t>
            </a:r>
            <a:r>
              <a:rPr lang="ko-KR" altLang="en-US" sz="1400" dirty="0" err="1">
                <a:latin typeface="HY견명조" panose="02030600000101010101" pitchFamily="18" charset="-127"/>
                <a:ea typeface="HY견명조" panose="02030600000101010101" pitchFamily="18" charset="-127"/>
              </a:rPr>
              <a:t>홍양한</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洪良漢</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이 </a:t>
            </a:r>
            <a:r>
              <a:rPr lang="ko-KR" altLang="en-US" sz="1400" dirty="0" err="1">
                <a:latin typeface="HY견명조" panose="02030600000101010101" pitchFamily="18" charset="-127"/>
                <a:ea typeface="HY견명조" panose="02030600000101010101" pitchFamily="18" charset="-127"/>
              </a:rPr>
              <a:t>정항령의</a:t>
            </a:r>
            <a:r>
              <a:rPr lang="ko-KR" altLang="en-US" sz="1400" dirty="0">
                <a:latin typeface="HY견명조" panose="02030600000101010101" pitchFamily="18" charset="-127"/>
                <a:ea typeface="HY견명조" panose="02030600000101010101" pitchFamily="18" charset="-127"/>
              </a:rPr>
              <a:t> 집에 보관된 지도가 산천과 가로 등이 매우 자세하며 </a:t>
            </a:r>
            <a:r>
              <a:rPr lang="en-US" altLang="ko-KR" sz="1400" dirty="0">
                <a:latin typeface="HY견명조" panose="02030600000101010101" pitchFamily="18" charset="-127"/>
                <a:ea typeface="HY견명조" panose="02030600000101010101" pitchFamily="18" charset="-127"/>
              </a:rPr>
              <a:t>100</a:t>
            </a:r>
            <a:r>
              <a:rPr lang="ko-KR" altLang="en-US" sz="1400" dirty="0" err="1">
                <a:latin typeface="HY견명조" panose="02030600000101010101" pitchFamily="18" charset="-127"/>
                <a:ea typeface="HY견명조" panose="02030600000101010101" pitchFamily="18" charset="-127"/>
              </a:rPr>
              <a:t>리척을</a:t>
            </a:r>
            <a:r>
              <a:rPr lang="ko-KR" altLang="en-US" sz="1400" dirty="0">
                <a:latin typeface="HY견명조" panose="02030600000101010101" pitchFamily="18" charset="-127"/>
                <a:ea typeface="HY견명조" panose="02030600000101010101" pitchFamily="18" charset="-127"/>
              </a:rPr>
              <a:t> 사용해서 매우 정밀하다고 보고하니 영조가 이 지도를 홍문관으로 하여금 </a:t>
            </a:r>
            <a:r>
              <a:rPr lang="ko-KR" altLang="en-US" sz="1400" dirty="0" err="1">
                <a:latin typeface="HY견명조" panose="02030600000101010101" pitchFamily="18" charset="-127"/>
                <a:ea typeface="HY견명조" panose="02030600000101010101" pitchFamily="18" charset="-127"/>
              </a:rPr>
              <a:t>모사토록</a:t>
            </a:r>
            <a:r>
              <a:rPr lang="ko-KR" altLang="en-US" sz="1400" dirty="0">
                <a:latin typeface="HY견명조" panose="02030600000101010101" pitchFamily="18" charset="-127"/>
                <a:ea typeface="HY견명조" panose="02030600000101010101" pitchFamily="18" charset="-127"/>
              </a:rPr>
              <a:t> 함</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7" name="TextBox 6"/>
          <p:cNvSpPr txBox="1"/>
          <p:nvPr/>
        </p:nvSpPr>
        <p:spPr>
          <a:xfrm>
            <a:off x="4971009" y="3964485"/>
            <a:ext cx="3549535" cy="738664"/>
          </a:xfrm>
          <a:prstGeom prst="rect">
            <a:avLst/>
          </a:prstGeom>
          <a:noFill/>
        </p:spPr>
        <p:txBody>
          <a:bodyPr wrap="square" rtlCol="0">
            <a:spAutoFit/>
          </a:bodyPr>
          <a:lstStyle/>
          <a:p>
            <a:pPr algn="just" fontAlgn="base"/>
            <a:r>
              <a:rPr lang="en-US" altLang="ko-KR" sz="1400">
                <a:latin typeface="HY견명조" panose="02030600000101010101" pitchFamily="18" charset="-127"/>
                <a:ea typeface="HY견명조" panose="02030600000101010101" pitchFamily="18" charset="-127"/>
              </a:rPr>
              <a:t>1755</a:t>
            </a:r>
            <a:r>
              <a:rPr lang="ko-KR" altLang="en-US" sz="1400">
                <a:latin typeface="HY견명조" panose="02030600000101010101" pitchFamily="18" charset="-127"/>
                <a:ea typeface="HY견명조" panose="02030600000101010101" pitchFamily="18" charset="-127"/>
              </a:rPr>
              <a:t>∼</a:t>
            </a:r>
            <a:r>
              <a:rPr lang="en-US" altLang="ko-KR" sz="1400">
                <a:latin typeface="HY견명조" panose="02030600000101010101" pitchFamily="18" charset="-127"/>
                <a:ea typeface="HY견명조" panose="02030600000101010101" pitchFamily="18" charset="-127"/>
              </a:rPr>
              <a:t>1767</a:t>
            </a:r>
            <a:r>
              <a:rPr lang="ko-KR" altLang="en-US" sz="1400">
                <a:latin typeface="HY견명조" panose="02030600000101010101" pitchFamily="18" charset="-127"/>
                <a:ea typeface="HY견명조" panose="02030600000101010101" pitchFamily="18" charset="-127"/>
              </a:rPr>
              <a:t>년 사이에 도화서의 화원이 모사한 동국대전도가 가장 원본에 근접한 것으로 평가 </a:t>
            </a:r>
          </a:p>
        </p:txBody>
      </p:sp>
      <p:sp>
        <p:nvSpPr>
          <p:cNvPr id="8" name="TextBox 7"/>
          <p:cNvSpPr txBox="1"/>
          <p:nvPr/>
        </p:nvSpPr>
        <p:spPr>
          <a:xfrm>
            <a:off x="4971009" y="5037513"/>
            <a:ext cx="3549535" cy="738664"/>
          </a:xfrm>
          <a:prstGeom prst="rect">
            <a:avLst/>
          </a:prstGeom>
          <a:noFill/>
        </p:spPr>
        <p:txBody>
          <a:bodyPr wrap="square" rtlCol="0">
            <a:spAutoFit/>
          </a:bodyPr>
          <a:lstStyle/>
          <a:p>
            <a:pPr algn="just" fontAlgn="base"/>
            <a:r>
              <a:rPr lang="ko-KR" altLang="en-US" sz="1400">
                <a:latin typeface="HY견명조" panose="02030600000101010101" pitchFamily="18" charset="-127"/>
                <a:ea typeface="HY견명조" panose="02030600000101010101" pitchFamily="18" charset="-127"/>
              </a:rPr>
              <a:t>수토사의 증거로 사용되었던 ‘황토’의 ‘주토굴</a:t>
            </a:r>
            <a:r>
              <a:rPr lang="en-US" altLang="ko-KR" sz="1400">
                <a:latin typeface="HY견명조" panose="02030600000101010101" pitchFamily="18" charset="-127"/>
                <a:ea typeface="HY견명조" panose="02030600000101010101" pitchFamily="18" charset="-127"/>
              </a:rPr>
              <a:t>(</a:t>
            </a:r>
            <a:r>
              <a:rPr lang="ko-KR" altLang="en-US" sz="1400">
                <a:latin typeface="HY견명조" panose="02030600000101010101" pitchFamily="18" charset="-127"/>
                <a:ea typeface="HY견명조" panose="02030600000101010101" pitchFamily="18" charset="-127"/>
              </a:rPr>
              <a:t>朱土屈</a:t>
            </a:r>
            <a:r>
              <a:rPr lang="en-US" altLang="ko-KR" sz="1400">
                <a:latin typeface="HY견명조" panose="02030600000101010101" pitchFamily="18" charset="-127"/>
                <a:ea typeface="HY견명조" panose="02030600000101010101" pitchFamily="18" charset="-127"/>
              </a:rPr>
              <a:t>)’</a:t>
            </a:r>
            <a:r>
              <a:rPr lang="ko-KR" altLang="en-US" sz="1400">
                <a:latin typeface="HY견명조" panose="02030600000101010101" pitchFamily="18" charset="-127"/>
                <a:ea typeface="HY견명조" panose="02030600000101010101" pitchFamily="18" charset="-127"/>
              </a:rPr>
              <a:t>이 표시되어 있는 것이 특징</a:t>
            </a:r>
            <a:r>
              <a:rPr lang="en-US" altLang="ko-KR" sz="1400">
                <a:latin typeface="HY견명조" panose="02030600000101010101" pitchFamily="18" charset="-127"/>
                <a:ea typeface="HY견명조" panose="02030600000101010101" pitchFamily="18" charset="-127"/>
              </a:rPr>
              <a:t>. </a:t>
            </a:r>
            <a:endParaRPr lang="ko-KR" altLang="en-US" sz="1400">
              <a:latin typeface="HY견명조" panose="02030600000101010101" pitchFamily="18" charset="-127"/>
              <a:ea typeface="HY견명조" panose="02030600000101010101" pitchFamily="18" charset="-127"/>
            </a:endParaRPr>
          </a:p>
        </p:txBody>
      </p:sp>
      <p:sp>
        <p:nvSpPr>
          <p:cNvPr id="9" name="타원 8"/>
          <p:cNvSpPr/>
          <p:nvPr/>
        </p:nvSpPr>
        <p:spPr>
          <a:xfrm>
            <a:off x="3416531" y="5370022"/>
            <a:ext cx="315884" cy="40615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p:cNvSpPr txBox="1"/>
          <p:nvPr/>
        </p:nvSpPr>
        <p:spPr>
          <a:xfrm>
            <a:off x="3333403" y="3964485"/>
            <a:ext cx="1379913" cy="523220"/>
          </a:xfrm>
          <a:prstGeom prst="rect">
            <a:avLst/>
          </a:prstGeom>
          <a:noFill/>
        </p:spPr>
        <p:txBody>
          <a:bodyPr wrap="square" rtlCol="0">
            <a:spAutoFit/>
          </a:bodyPr>
          <a:lstStyle/>
          <a:p>
            <a:r>
              <a:rPr lang="ko-KR" altLang="en-US" sz="1400" dirty="0" smtClean="0">
                <a:solidFill>
                  <a:schemeClr val="accent1">
                    <a:lumMod val="50000"/>
                  </a:schemeClr>
                </a:solidFill>
              </a:rPr>
              <a:t>정상기</a:t>
            </a:r>
            <a:endParaRPr lang="en-US" altLang="ko-KR" sz="1400" dirty="0" smtClean="0">
              <a:solidFill>
                <a:schemeClr val="accent1">
                  <a:lumMod val="50000"/>
                </a:schemeClr>
              </a:solidFill>
            </a:endParaRPr>
          </a:p>
          <a:p>
            <a:r>
              <a:rPr lang="ko-KR" altLang="en-US" sz="1400" dirty="0" err="1" smtClean="0">
                <a:solidFill>
                  <a:schemeClr val="accent1">
                    <a:lumMod val="50000"/>
                  </a:schemeClr>
                </a:solidFill>
              </a:rPr>
              <a:t>동국대전도</a:t>
            </a:r>
            <a:endParaRPr lang="ko-KR" altLang="en-US" sz="1400" dirty="0">
              <a:solidFill>
                <a:schemeClr val="accent1">
                  <a:lumMod val="50000"/>
                </a:schemeClr>
              </a:solidFill>
            </a:endParaRPr>
          </a:p>
        </p:txBody>
      </p:sp>
    </p:spTree>
    <p:extLst>
      <p:ext uri="{BB962C8B-B14F-4D97-AF65-F5344CB8AC3E}">
        <p14:creationId xmlns:p14="http://schemas.microsoft.com/office/powerpoint/2010/main" val="22051604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256241"/>
            <a:ext cx="1929025" cy="2775434"/>
          </a:xfrm>
          <a:prstGeom prst="rect">
            <a:avLst/>
          </a:prstGeom>
        </p:spPr>
      </p:pic>
      <p:sp>
        <p:nvSpPr>
          <p:cNvPr id="5" name="TextBox 4"/>
          <p:cNvSpPr txBox="1"/>
          <p:nvPr/>
        </p:nvSpPr>
        <p:spPr>
          <a:xfrm>
            <a:off x="2452254" y="1455415"/>
            <a:ext cx="1620982" cy="523220"/>
          </a:xfrm>
          <a:prstGeom prst="rect">
            <a:avLst/>
          </a:prstGeom>
          <a:noFill/>
        </p:spPr>
        <p:txBody>
          <a:bodyPr wrap="square" rtlCol="0">
            <a:spAutoFit/>
          </a:bodyPr>
          <a:lstStyle/>
          <a:p>
            <a:r>
              <a:rPr lang="en-US" altLang="ko-KR" sz="1400" dirty="0" smtClean="0">
                <a:solidFill>
                  <a:schemeClr val="accent1">
                    <a:lumMod val="50000"/>
                  </a:schemeClr>
                </a:solidFill>
              </a:rPr>
              <a:t>1808 </a:t>
            </a:r>
          </a:p>
          <a:p>
            <a:r>
              <a:rPr lang="ko-KR" altLang="en-US" sz="1400" dirty="0" err="1" smtClean="0">
                <a:solidFill>
                  <a:schemeClr val="accent1">
                    <a:lumMod val="50000"/>
                  </a:schemeClr>
                </a:solidFill>
              </a:rPr>
              <a:t>서영보</a:t>
            </a:r>
            <a:r>
              <a:rPr lang="en-US" altLang="ko-KR" sz="1400" dirty="0" smtClean="0">
                <a:solidFill>
                  <a:schemeClr val="accent1">
                    <a:lumMod val="50000"/>
                  </a:schemeClr>
                </a:solidFill>
              </a:rPr>
              <a:t>, </a:t>
            </a:r>
            <a:r>
              <a:rPr lang="ko-KR" altLang="en-US" sz="1400" dirty="0" err="1" smtClean="0">
                <a:solidFill>
                  <a:schemeClr val="accent1">
                    <a:lumMod val="50000"/>
                  </a:schemeClr>
                </a:solidFill>
              </a:rPr>
              <a:t>심상규</a:t>
            </a:r>
            <a:r>
              <a:rPr lang="ko-KR" altLang="en-US" sz="1400" dirty="0" smtClean="0">
                <a:solidFill>
                  <a:schemeClr val="accent1">
                    <a:lumMod val="50000"/>
                  </a:schemeClr>
                </a:solidFill>
              </a:rPr>
              <a:t> 편 </a:t>
            </a:r>
            <a:endParaRPr lang="ko-KR" altLang="en-US" sz="1400" dirty="0">
              <a:solidFill>
                <a:schemeClr val="accent1">
                  <a:lumMod val="50000"/>
                </a:schemeClr>
              </a:solidFill>
            </a:endParaRPr>
          </a:p>
        </p:txBody>
      </p:sp>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732" y="1978635"/>
            <a:ext cx="1952532" cy="3047363"/>
          </a:xfrm>
          <a:prstGeom prst="rect">
            <a:avLst/>
          </a:prstGeom>
        </p:spPr>
      </p:pic>
      <p:sp>
        <p:nvSpPr>
          <p:cNvPr id="7" name="타원 6"/>
          <p:cNvSpPr/>
          <p:nvPr/>
        </p:nvSpPr>
        <p:spPr>
          <a:xfrm>
            <a:off x="2090886" y="2419006"/>
            <a:ext cx="590675" cy="247719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4488873" y="1717025"/>
            <a:ext cx="4139738" cy="307777"/>
          </a:xfrm>
          <a:prstGeom prst="rect">
            <a:avLst/>
          </a:prstGeom>
          <a:noFill/>
        </p:spPr>
        <p:txBody>
          <a:bodyPr wrap="square" rtlCol="0">
            <a:spAutoFit/>
          </a:bodyPr>
          <a:lstStyle/>
          <a:p>
            <a:pPr algn="just" fontAlgn="base"/>
            <a:r>
              <a:rPr lang="zh-TW" altLang="en-US" sz="1400" dirty="0"/>
              <a:t>與地志云鬱陵于山皆于山國地于山則</a:t>
            </a:r>
            <a:r>
              <a:rPr lang="zh-TW" altLang="en-US" sz="1400" dirty="0" smtClean="0"/>
              <a:t>倭</a:t>
            </a:r>
            <a:r>
              <a:rPr lang="ko-KR" altLang="en-US" sz="1400" dirty="0" smtClean="0"/>
              <a:t>所</a:t>
            </a:r>
            <a:r>
              <a:rPr lang="zh-TW" altLang="en-US" sz="1400" dirty="0" smtClean="0"/>
              <a:t>謂</a:t>
            </a:r>
            <a:r>
              <a:rPr lang="zh-TW" altLang="en-US" sz="1400" dirty="0"/>
              <a:t>松島也</a:t>
            </a:r>
          </a:p>
        </p:txBody>
      </p:sp>
      <p:sp>
        <p:nvSpPr>
          <p:cNvPr id="10" name="TextBox 9"/>
          <p:cNvSpPr txBox="1"/>
          <p:nvPr/>
        </p:nvSpPr>
        <p:spPr>
          <a:xfrm>
            <a:off x="4488873" y="2131740"/>
            <a:ext cx="3915294" cy="738664"/>
          </a:xfrm>
          <a:prstGeom prst="rect">
            <a:avLst/>
          </a:prstGeom>
          <a:noFill/>
        </p:spPr>
        <p:txBody>
          <a:bodyPr wrap="square" rtlCol="0">
            <a:spAutoFit/>
          </a:bodyPr>
          <a:lstStyle/>
          <a:p>
            <a:pPr algn="just" fontAlgn="base"/>
            <a:r>
              <a:rPr lang="ko-KR" altLang="en-US" sz="1400" dirty="0" err="1">
                <a:latin typeface="HY견명조" panose="02030600000101010101" pitchFamily="18" charset="-127"/>
                <a:ea typeface="HY견명조" panose="02030600000101010101" pitchFamily="18" charset="-127"/>
              </a:rPr>
              <a:t>여지지에</a:t>
            </a:r>
            <a:r>
              <a:rPr lang="ko-KR" altLang="en-US" sz="1400" dirty="0">
                <a:latin typeface="HY견명조" panose="02030600000101010101" pitchFamily="18" charset="-127"/>
                <a:ea typeface="HY견명조" panose="02030600000101010101" pitchFamily="18" charset="-127"/>
              </a:rPr>
              <a:t> 이르기를 ‘울릉도와 </a:t>
            </a:r>
            <a:r>
              <a:rPr lang="ko-KR" altLang="en-US" sz="1400" dirty="0" err="1">
                <a:latin typeface="HY견명조" panose="02030600000101010101" pitchFamily="18" charset="-127"/>
                <a:ea typeface="HY견명조" panose="02030600000101010101" pitchFamily="18" charset="-127"/>
              </a:rPr>
              <a:t>우산도는</a:t>
            </a:r>
            <a:r>
              <a:rPr lang="ko-KR" altLang="en-US" sz="1400" dirty="0">
                <a:latin typeface="HY견명조" panose="02030600000101010101" pitchFamily="18" charset="-127"/>
                <a:ea typeface="HY견명조" panose="02030600000101010101" pitchFamily="18" charset="-127"/>
              </a:rPr>
              <a:t> 모두 우산국의 땅이다</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우산도는</a:t>
            </a:r>
            <a:r>
              <a:rPr lang="ko-KR" altLang="en-US" sz="1400" dirty="0">
                <a:latin typeface="HY견명조" panose="02030600000101010101" pitchFamily="18" charset="-127"/>
                <a:ea typeface="HY견명조" panose="02030600000101010101" pitchFamily="18" charset="-127"/>
              </a:rPr>
              <a:t> 왜인들이 말하는 송도이다</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pic>
        <p:nvPicPr>
          <p:cNvPr id="12" name="그림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3128" y="3160400"/>
            <a:ext cx="2262233" cy="3187338"/>
          </a:xfrm>
          <a:prstGeom prst="rect">
            <a:avLst/>
          </a:prstGeom>
        </p:spPr>
      </p:pic>
      <p:sp>
        <p:nvSpPr>
          <p:cNvPr id="13" name="타원 12"/>
          <p:cNvSpPr/>
          <p:nvPr/>
        </p:nvSpPr>
        <p:spPr>
          <a:xfrm>
            <a:off x="2003367" y="3108931"/>
            <a:ext cx="1524011" cy="32902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a:off x="4488873" y="3160400"/>
            <a:ext cx="3948545" cy="738664"/>
          </a:xfrm>
          <a:prstGeom prst="rect">
            <a:avLst/>
          </a:prstGeom>
          <a:noFill/>
        </p:spPr>
        <p:txBody>
          <a:bodyPr wrap="square" rtlCol="0">
            <a:spAutoFit/>
          </a:bodyPr>
          <a:lstStyle/>
          <a:p>
            <a:pPr algn="just" fontAlgn="base"/>
            <a:r>
              <a:rPr lang="ko-KR" altLang="en-US" sz="1400" dirty="0" smtClean="0"/>
              <a:t>文獻備考曰鬱陵島在蔚珎正東海中與日本之隱岐州相近面三峯岌嶪撑空南峰梢卑日淸則峰頭樹木及山根沙渚歷可見風便二日可到</a:t>
            </a:r>
            <a:endParaRPr lang="ko-KR" altLang="en-US" sz="1400" dirty="0"/>
          </a:p>
        </p:txBody>
      </p:sp>
      <p:sp>
        <p:nvSpPr>
          <p:cNvPr id="15" name="TextBox 14"/>
          <p:cNvSpPr txBox="1"/>
          <p:nvPr/>
        </p:nvSpPr>
        <p:spPr>
          <a:xfrm>
            <a:off x="4488873" y="4122161"/>
            <a:ext cx="4040685" cy="1384995"/>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문헌비고에서 </a:t>
            </a:r>
            <a:r>
              <a:rPr lang="ko-KR" altLang="en-US" sz="1400" dirty="0" smtClean="0">
                <a:latin typeface="HY견명조" panose="02030600000101010101" pitchFamily="18" charset="-127"/>
                <a:ea typeface="HY견명조" panose="02030600000101010101" pitchFamily="18" charset="-127"/>
              </a:rPr>
              <a:t>말하길 울릉도가 </a:t>
            </a:r>
            <a:r>
              <a:rPr lang="ko-KR" altLang="en-US" sz="1400" dirty="0">
                <a:latin typeface="HY견명조" panose="02030600000101010101" pitchFamily="18" charset="-127"/>
                <a:ea typeface="HY견명조" panose="02030600000101010101" pitchFamily="18" charset="-127"/>
              </a:rPr>
              <a:t>울진의 </a:t>
            </a:r>
            <a:r>
              <a:rPr lang="ko-KR" altLang="en-US" sz="1400" dirty="0" smtClean="0">
                <a:latin typeface="HY견명조" panose="02030600000101010101" pitchFamily="18" charset="-127"/>
                <a:ea typeface="HY견명조" panose="02030600000101010101" pitchFamily="18" charset="-127"/>
              </a:rPr>
              <a:t>정동 방향 바다 가운데 </a:t>
            </a:r>
            <a:r>
              <a:rPr lang="ko-KR" altLang="en-US" sz="1400" dirty="0">
                <a:latin typeface="HY견명조" panose="02030600000101010101" pitchFamily="18" charset="-127"/>
                <a:ea typeface="HY견명조" panose="02030600000101010101" pitchFamily="18" charset="-127"/>
              </a:rPr>
              <a:t>있다</a:t>
            </a:r>
            <a:r>
              <a:rPr lang="en-US" altLang="ko-KR"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   일본의 </a:t>
            </a:r>
            <a:r>
              <a:rPr lang="ko-KR" altLang="en-US" sz="1400" dirty="0" err="1">
                <a:latin typeface="HY견명조" panose="02030600000101010101" pitchFamily="18" charset="-127"/>
                <a:ea typeface="HY견명조" panose="02030600000101010101" pitchFamily="18" charset="-127"/>
              </a:rPr>
              <a:t>은기주와</a:t>
            </a:r>
            <a:r>
              <a:rPr lang="ko-KR" altLang="en-US" sz="1400" dirty="0">
                <a:latin typeface="HY견명조" panose="02030600000101010101" pitchFamily="18" charset="-127"/>
                <a:ea typeface="HY견명조" panose="02030600000101010101" pitchFamily="18" charset="-127"/>
              </a:rPr>
              <a:t> 더불어 서로 가까운 방면에 </a:t>
            </a:r>
            <a:r>
              <a:rPr lang="ko-KR" altLang="en-US" sz="1400" dirty="0" smtClean="0">
                <a:latin typeface="HY견명조" panose="02030600000101010101" pitchFamily="18" charset="-127"/>
                <a:ea typeface="HY견명조" panose="02030600000101010101" pitchFamily="18" charset="-127"/>
              </a:rPr>
              <a:t>세 봉우리가 </a:t>
            </a:r>
            <a:r>
              <a:rPr lang="ko-KR" altLang="en-US" sz="1400" dirty="0">
                <a:latin typeface="HY견명조" panose="02030600000101010101" pitchFamily="18" charset="-127"/>
                <a:ea typeface="HY견명조" panose="02030600000101010101" pitchFamily="18" charset="-127"/>
              </a:rPr>
              <a:t>높고 험하게 하늘을 버티고있다</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남쪽 </a:t>
            </a:r>
            <a:r>
              <a:rPr lang="ko-KR" altLang="en-US" sz="1400" dirty="0">
                <a:latin typeface="HY견명조" panose="02030600000101010101" pitchFamily="18" charset="-127"/>
                <a:ea typeface="HY견명조" panose="02030600000101010101" pitchFamily="18" charset="-127"/>
              </a:rPr>
              <a:t>봉우리 끝은 낮다</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해가 </a:t>
            </a:r>
            <a:r>
              <a:rPr lang="ko-KR" altLang="en-US" sz="1400" dirty="0">
                <a:latin typeface="HY견명조" panose="02030600000101010101" pitchFamily="18" charset="-127"/>
                <a:ea typeface="HY견명조" panose="02030600000101010101" pitchFamily="18" charset="-127"/>
              </a:rPr>
              <a:t>청명한 즉</a:t>
            </a:r>
            <a:r>
              <a:rPr lang="en-US" altLang="ko-KR"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봉우리 </a:t>
            </a:r>
            <a:r>
              <a:rPr lang="ko-KR" altLang="en-US" sz="1400" dirty="0">
                <a:latin typeface="HY견명조" panose="02030600000101010101" pitchFamily="18" charset="-127"/>
                <a:ea typeface="HY견명조" panose="02030600000101010101" pitchFamily="18" charset="-127"/>
              </a:rPr>
              <a:t>머리의 수목이 </a:t>
            </a:r>
            <a:r>
              <a:rPr lang="ko-KR" altLang="en-US" sz="1400" dirty="0" smtClean="0">
                <a:latin typeface="HY견명조" panose="02030600000101010101" pitchFamily="18" charset="-127"/>
                <a:ea typeface="HY견명조" panose="02030600000101010101" pitchFamily="18" charset="-127"/>
              </a:rPr>
              <a:t>산 아래 낮은 곳에 </a:t>
            </a:r>
            <a:r>
              <a:rPr lang="ko-KR" altLang="en-US" sz="1400" dirty="0">
                <a:latin typeface="HY견명조" panose="02030600000101010101" pitchFamily="18" charset="-127"/>
                <a:ea typeface="HY견명조" panose="02030600000101010101" pitchFamily="18" charset="-127"/>
              </a:rPr>
              <a:t>미치는 것을 </a:t>
            </a:r>
            <a:r>
              <a:rPr lang="ko-KR" altLang="en-US" sz="1400" dirty="0" smtClean="0">
                <a:latin typeface="HY견명조" panose="02030600000101010101" pitchFamily="18" charset="-127"/>
                <a:ea typeface="HY견명조" panose="02030600000101010101" pitchFamily="18" charset="-127"/>
              </a:rPr>
              <a:t>역력히 볼 수 </a:t>
            </a:r>
            <a:r>
              <a:rPr lang="ko-KR" altLang="en-US" sz="1400" dirty="0">
                <a:latin typeface="HY견명조" panose="02030600000101010101" pitchFamily="18" charset="-127"/>
                <a:ea typeface="HY견명조" panose="02030600000101010101" pitchFamily="18" charset="-127"/>
              </a:rPr>
              <a:t>있다</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20860051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05" y="1143708"/>
            <a:ext cx="3257278" cy="5004262"/>
          </a:xfrm>
          <a:prstGeom prst="rect">
            <a:avLst/>
          </a:prstGeom>
        </p:spPr>
      </p:pic>
      <p:pic>
        <p:nvPicPr>
          <p:cNvPr id="5" name="그림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209" y="3138320"/>
            <a:ext cx="2757603" cy="2909897"/>
          </a:xfrm>
          <a:prstGeom prst="rect">
            <a:avLst/>
          </a:prstGeom>
        </p:spPr>
      </p:pic>
      <p:sp>
        <p:nvSpPr>
          <p:cNvPr id="6" name="TextBox 5"/>
          <p:cNvSpPr txBox="1"/>
          <p:nvPr/>
        </p:nvSpPr>
        <p:spPr>
          <a:xfrm>
            <a:off x="3998422" y="2252749"/>
            <a:ext cx="1687483" cy="307777"/>
          </a:xfrm>
          <a:prstGeom prst="rect">
            <a:avLst/>
          </a:prstGeom>
          <a:noFill/>
        </p:spPr>
        <p:txBody>
          <a:bodyPr wrap="square" rtlCol="0">
            <a:spAutoFit/>
          </a:bodyPr>
          <a:lstStyle/>
          <a:p>
            <a:pPr fontAlgn="base"/>
            <a:r>
              <a:rPr lang="en-US" altLang="ko-KR" sz="1400" b="1">
                <a:solidFill>
                  <a:schemeClr val="accent1">
                    <a:lumMod val="50000"/>
                  </a:schemeClr>
                </a:solidFill>
              </a:rPr>
              <a:t>1846</a:t>
            </a:r>
            <a:r>
              <a:rPr lang="ko-KR" altLang="en-US" sz="1400" b="1">
                <a:solidFill>
                  <a:schemeClr val="accent1">
                    <a:lumMod val="50000"/>
                  </a:schemeClr>
                </a:solidFill>
              </a:rPr>
              <a:t>조선전도 </a:t>
            </a:r>
          </a:p>
        </p:txBody>
      </p:sp>
      <p:sp>
        <p:nvSpPr>
          <p:cNvPr id="7" name="TextBox 6"/>
          <p:cNvSpPr txBox="1"/>
          <p:nvPr/>
        </p:nvSpPr>
        <p:spPr>
          <a:xfrm>
            <a:off x="6226233" y="2907175"/>
            <a:ext cx="2452254" cy="738664"/>
          </a:xfrm>
          <a:prstGeom prst="rect">
            <a:avLst/>
          </a:prstGeom>
          <a:noFill/>
        </p:spPr>
        <p:txBody>
          <a:bodyPr wrap="square" rtlCol="0">
            <a:spAutoFit/>
          </a:bodyPr>
          <a:lstStyle/>
          <a:p>
            <a:pPr algn="just" fontAlgn="base"/>
            <a:r>
              <a:rPr lang="ko-KR" altLang="en-US" sz="1400">
                <a:latin typeface="HY견명조" panose="02030600000101010101" pitchFamily="18" charset="-127"/>
                <a:ea typeface="HY견명조" panose="02030600000101010101" pitchFamily="18" charset="-127"/>
              </a:rPr>
              <a:t>김대건 신부가 </a:t>
            </a:r>
            <a:r>
              <a:rPr lang="en-US" altLang="ko-KR" sz="1400">
                <a:latin typeface="HY견명조" panose="02030600000101010101" pitchFamily="18" charset="-127"/>
                <a:ea typeface="HY견명조" panose="02030600000101010101" pitchFamily="18" charset="-127"/>
              </a:rPr>
              <a:t>1846</a:t>
            </a:r>
            <a:r>
              <a:rPr lang="ko-KR" altLang="en-US" sz="1400">
                <a:latin typeface="HY견명조" panose="02030600000101010101" pitchFamily="18" charset="-127"/>
                <a:ea typeface="HY견명조" panose="02030600000101010101" pitchFamily="18" charset="-127"/>
              </a:rPr>
              <a:t>년 작성한 지도에 기초하여 </a:t>
            </a:r>
            <a:r>
              <a:rPr lang="en-US" altLang="ko-KR" sz="1400">
                <a:latin typeface="HY견명조" panose="02030600000101010101" pitchFamily="18" charset="-127"/>
                <a:ea typeface="HY견명조" panose="02030600000101010101" pitchFamily="18" charset="-127"/>
              </a:rPr>
              <a:t>1880</a:t>
            </a:r>
            <a:r>
              <a:rPr lang="ko-KR" altLang="en-US" sz="1400">
                <a:latin typeface="HY견명조" panose="02030600000101010101" pitchFamily="18" charset="-127"/>
                <a:ea typeface="HY견명조" panose="02030600000101010101" pitchFamily="18" charset="-127"/>
              </a:rPr>
              <a:t>년 프랑스에서 그린 조선전도</a:t>
            </a:r>
            <a:r>
              <a:rPr lang="en-US" altLang="ko-KR" sz="1400">
                <a:latin typeface="HY견명조" panose="02030600000101010101" pitchFamily="18" charset="-127"/>
                <a:ea typeface="HY견명조" panose="02030600000101010101" pitchFamily="18" charset="-127"/>
              </a:rPr>
              <a:t>. </a:t>
            </a:r>
            <a:endParaRPr lang="ko-KR" altLang="en-US" sz="1400">
              <a:latin typeface="HY견명조" panose="02030600000101010101" pitchFamily="18" charset="-127"/>
              <a:ea typeface="HY견명조" panose="02030600000101010101" pitchFamily="18" charset="-127"/>
            </a:endParaRPr>
          </a:p>
        </p:txBody>
      </p:sp>
      <p:sp>
        <p:nvSpPr>
          <p:cNvPr id="8" name="TextBox 7"/>
          <p:cNvSpPr txBox="1"/>
          <p:nvPr/>
        </p:nvSpPr>
        <p:spPr>
          <a:xfrm>
            <a:off x="6226233" y="5361709"/>
            <a:ext cx="2402378" cy="307777"/>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프랑스 국립도서관 소장 </a:t>
            </a:r>
          </a:p>
        </p:txBody>
      </p:sp>
    </p:spTree>
    <p:extLst>
      <p:ext uri="{BB962C8B-B14F-4D97-AF65-F5344CB8AC3E}">
        <p14:creationId xmlns:p14="http://schemas.microsoft.com/office/powerpoint/2010/main" val="531899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238597"/>
            <a:ext cx="3085599" cy="5187142"/>
          </a:xfrm>
          <a:prstGeom prst="rect">
            <a:avLst/>
          </a:prstGeom>
        </p:spPr>
      </p:pic>
      <p:pic>
        <p:nvPicPr>
          <p:cNvPr id="5" name="그림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514" y="1351858"/>
            <a:ext cx="3643028" cy="2422121"/>
          </a:xfrm>
          <a:prstGeom prst="rect">
            <a:avLst/>
          </a:prstGeom>
        </p:spPr>
      </p:pic>
      <p:pic>
        <p:nvPicPr>
          <p:cNvPr id="6" name="그림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4169" y="3832168"/>
            <a:ext cx="3645373" cy="2423680"/>
          </a:xfrm>
          <a:prstGeom prst="rect">
            <a:avLst/>
          </a:prstGeom>
        </p:spPr>
      </p:pic>
      <p:sp>
        <p:nvSpPr>
          <p:cNvPr id="7" name="TextBox 6"/>
          <p:cNvSpPr txBox="1"/>
          <p:nvPr/>
        </p:nvSpPr>
        <p:spPr>
          <a:xfrm>
            <a:off x="5370021" y="2238874"/>
            <a:ext cx="3358342" cy="1384995"/>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1800</a:t>
            </a:r>
            <a:r>
              <a:rPr lang="ko-KR" altLang="en-US" sz="1400" dirty="0">
                <a:latin typeface="HY견명조" panose="02030600000101010101" pitchFamily="18" charset="-127"/>
                <a:ea typeface="HY견명조" panose="02030600000101010101" pitchFamily="18" charset="-127"/>
              </a:rPr>
              <a:t>년대 중반경에 제작된 것으로 추정되는 대표적인 목판본 </a:t>
            </a:r>
            <a:r>
              <a:rPr lang="ko-KR" altLang="en-US" sz="1400" dirty="0" err="1">
                <a:latin typeface="HY견명조" panose="02030600000101010101" pitchFamily="18" charset="-127"/>
                <a:ea typeface="HY견명조" panose="02030600000101010101" pitchFamily="18" charset="-127"/>
              </a:rPr>
              <a:t>조선전도로</a:t>
            </a:r>
            <a:r>
              <a:rPr lang="ko-KR" altLang="en-US" sz="1400" dirty="0">
                <a:latin typeface="HY견명조" panose="02030600000101010101" pitchFamily="18" charset="-127"/>
                <a:ea typeface="HY견명조" panose="02030600000101010101" pitchFamily="18" charset="-127"/>
              </a:rPr>
              <a:t> 지도의 </a:t>
            </a:r>
            <a:r>
              <a:rPr lang="ko-KR" altLang="en-US" sz="1400" dirty="0" err="1">
                <a:latin typeface="HY견명조" panose="02030600000101010101" pitchFamily="18" charset="-127"/>
                <a:ea typeface="HY견명조" panose="02030600000101010101" pitchFamily="18" charset="-127"/>
              </a:rPr>
              <a:t>형태과</a:t>
            </a:r>
            <a:r>
              <a:rPr lang="ko-KR" altLang="en-US" sz="1400" dirty="0">
                <a:latin typeface="HY견명조" panose="02030600000101010101" pitchFamily="18" charset="-127"/>
                <a:ea typeface="HY견명조" panose="02030600000101010101" pitchFamily="18" charset="-127"/>
              </a:rPr>
              <a:t> 내용은 정상기</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鄭尙驥</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의 </a:t>
            </a:r>
            <a:r>
              <a:rPr lang="en-US" altLang="ko-KR" sz="1400" dirty="0">
                <a:latin typeface="HY견명조" panose="02030600000101010101" pitchFamily="18" charset="-127"/>
                <a:ea typeface="HY견명조" panose="02030600000101010101" pitchFamily="18" charset="-127"/>
              </a:rPr>
              <a:t>&lt;</a:t>
            </a:r>
            <a:r>
              <a:rPr lang="ko-KR" altLang="en-US" sz="1400" dirty="0">
                <a:latin typeface="HY견명조" panose="02030600000101010101" pitchFamily="18" charset="-127"/>
                <a:ea typeface="HY견명조" panose="02030600000101010101" pitchFamily="18" charset="-127"/>
              </a:rPr>
              <a:t>동국지도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東國地圖</a:t>
            </a:r>
            <a:r>
              <a:rPr lang="en-US" altLang="ko-KR" sz="1400" dirty="0">
                <a:latin typeface="HY견명조" panose="02030600000101010101" pitchFamily="18" charset="-127"/>
                <a:ea typeface="HY견명조" panose="02030600000101010101" pitchFamily="18" charset="-127"/>
              </a:rPr>
              <a:t>)&gt;</a:t>
            </a:r>
            <a:r>
              <a:rPr lang="ko-KR" altLang="en-US" sz="1400" dirty="0">
                <a:latin typeface="HY견명조" panose="02030600000101010101" pitchFamily="18" charset="-127"/>
                <a:ea typeface="HY견명조" panose="02030600000101010101" pitchFamily="18" charset="-127"/>
              </a:rPr>
              <a:t>와 비슷하며 산하</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호수</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교통로 등이 같은 방법으로 그려져 있다</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8" name="TextBox 7"/>
          <p:cNvSpPr txBox="1"/>
          <p:nvPr/>
        </p:nvSpPr>
        <p:spPr>
          <a:xfrm>
            <a:off x="5399116" y="3832168"/>
            <a:ext cx="3358342" cy="523220"/>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독도</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녹둔도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대마도 등이 </a:t>
            </a:r>
            <a:r>
              <a:rPr lang="ko-KR" altLang="en-US" sz="1400" dirty="0" smtClean="0">
                <a:latin typeface="HY견명조" panose="02030600000101010101" pitchFamily="18" charset="-127"/>
                <a:ea typeface="HY견명조" panose="02030600000101010101" pitchFamily="18" charset="-127"/>
              </a:rPr>
              <a:t>조선 영토로 </a:t>
            </a:r>
            <a:r>
              <a:rPr lang="ko-KR" altLang="en-US" sz="1400" dirty="0">
                <a:latin typeface="HY견명조" panose="02030600000101010101" pitchFamily="18" charset="-127"/>
                <a:ea typeface="HY견명조" panose="02030600000101010101" pitchFamily="18" charset="-127"/>
              </a:rPr>
              <a:t>표기되어 </a:t>
            </a:r>
            <a:r>
              <a:rPr lang="ko-KR" altLang="en-US" sz="1400" dirty="0" smtClean="0">
                <a:latin typeface="HY견명조" panose="02030600000101010101" pitchFamily="18" charset="-127"/>
                <a:ea typeface="HY견명조" panose="02030600000101010101" pitchFamily="18" charset="-127"/>
              </a:rPr>
              <a:t>있다</a:t>
            </a:r>
            <a:r>
              <a:rPr lang="en-US" altLang="ko-KR" sz="1400" dirty="0" smtClean="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9" name="TextBox 8"/>
          <p:cNvSpPr txBox="1"/>
          <p:nvPr/>
        </p:nvSpPr>
        <p:spPr>
          <a:xfrm>
            <a:off x="5428211" y="4563687"/>
            <a:ext cx="3300152" cy="1169551"/>
          </a:xfrm>
          <a:prstGeom prst="rect">
            <a:avLst/>
          </a:prstGeom>
          <a:noFill/>
        </p:spPr>
        <p:txBody>
          <a:bodyPr wrap="square" rtlCol="0">
            <a:spAutoFit/>
          </a:bodyPr>
          <a:lstStyle/>
          <a:p>
            <a:pPr algn="just" fontAlgn="base"/>
            <a:r>
              <a:rPr lang="ko-KR" altLang="en-US" sz="1400">
                <a:latin typeface="HY견명조" panose="02030600000101010101" pitchFamily="18" charset="-127"/>
                <a:ea typeface="HY견명조" panose="02030600000101010101" pitchFamily="18" charset="-127"/>
              </a:rPr>
              <a:t>고조선</a:t>
            </a:r>
            <a:r>
              <a:rPr lang="en-US" altLang="ko-KR" sz="1400">
                <a:latin typeface="HY견명조" panose="02030600000101010101" pitchFamily="18" charset="-127"/>
                <a:ea typeface="HY견명조" panose="02030600000101010101" pitchFamily="18" charset="-127"/>
              </a:rPr>
              <a:t>(</a:t>
            </a:r>
            <a:r>
              <a:rPr lang="ko-KR" altLang="en-US" sz="1400">
                <a:latin typeface="HY견명조" panose="02030600000101010101" pitchFamily="18" charset="-127"/>
                <a:ea typeface="HY견명조" panose="02030600000101010101" pitchFamily="18" charset="-127"/>
              </a:rPr>
              <a:t>古朝鮮</a:t>
            </a:r>
            <a:r>
              <a:rPr lang="en-US" altLang="ko-KR" sz="1400">
                <a:latin typeface="HY견명조" panose="02030600000101010101" pitchFamily="18" charset="-127"/>
                <a:ea typeface="HY견명조" panose="02030600000101010101" pitchFamily="18" charset="-127"/>
              </a:rPr>
              <a:t>), </a:t>
            </a:r>
            <a:r>
              <a:rPr lang="ko-KR" altLang="en-US" sz="1400">
                <a:latin typeface="HY견명조" panose="02030600000101010101" pitchFamily="18" charset="-127"/>
                <a:ea typeface="HY견명조" panose="02030600000101010101" pitchFamily="18" charset="-127"/>
              </a:rPr>
              <a:t>한사군</a:t>
            </a:r>
            <a:r>
              <a:rPr lang="en-US" altLang="ko-KR" sz="1400">
                <a:latin typeface="HY견명조" panose="02030600000101010101" pitchFamily="18" charset="-127"/>
                <a:ea typeface="HY견명조" panose="02030600000101010101" pitchFamily="18" charset="-127"/>
              </a:rPr>
              <a:t>(</a:t>
            </a:r>
            <a:r>
              <a:rPr lang="ko-KR" altLang="en-US" sz="1400">
                <a:latin typeface="HY견명조" panose="02030600000101010101" pitchFamily="18" charset="-127"/>
                <a:ea typeface="HY견명조" panose="02030600000101010101" pitchFamily="18" charset="-127"/>
              </a:rPr>
              <a:t>漢四郡</a:t>
            </a:r>
            <a:r>
              <a:rPr lang="en-US" altLang="ko-KR" sz="1400">
                <a:latin typeface="HY견명조" panose="02030600000101010101" pitchFamily="18" charset="-127"/>
                <a:ea typeface="HY견명조" panose="02030600000101010101" pitchFamily="18" charset="-127"/>
              </a:rPr>
              <a:t>), </a:t>
            </a:r>
            <a:r>
              <a:rPr lang="ko-KR" altLang="en-US" sz="1400">
                <a:latin typeface="HY견명조" panose="02030600000101010101" pitchFamily="18" charset="-127"/>
                <a:ea typeface="HY견명조" panose="02030600000101010101" pitchFamily="18" charset="-127"/>
              </a:rPr>
              <a:t>신라구주</a:t>
            </a:r>
            <a:r>
              <a:rPr lang="en-US" altLang="ko-KR" sz="1400">
                <a:latin typeface="HY견명조" panose="02030600000101010101" pitchFamily="18" charset="-127"/>
                <a:ea typeface="HY견명조" panose="02030600000101010101" pitchFamily="18" charset="-127"/>
              </a:rPr>
              <a:t>(</a:t>
            </a:r>
            <a:r>
              <a:rPr lang="ko-KR" altLang="en-US" sz="1400">
                <a:latin typeface="HY견명조" panose="02030600000101010101" pitchFamily="18" charset="-127"/>
                <a:ea typeface="HY견명조" panose="02030600000101010101" pitchFamily="18" charset="-127"/>
              </a:rPr>
              <a:t>新羅九州</a:t>
            </a:r>
            <a:r>
              <a:rPr lang="en-US" altLang="ko-KR" sz="1400">
                <a:latin typeface="HY견명조" panose="02030600000101010101" pitchFamily="18" charset="-127"/>
                <a:ea typeface="HY견명조" panose="02030600000101010101" pitchFamily="18" charset="-127"/>
              </a:rPr>
              <a:t>), </a:t>
            </a:r>
            <a:r>
              <a:rPr lang="ko-KR" altLang="en-US" sz="1400">
                <a:latin typeface="HY견명조" panose="02030600000101010101" pitchFamily="18" charset="-127"/>
                <a:ea typeface="HY견명조" panose="02030600000101010101" pitchFamily="18" charset="-127"/>
              </a:rPr>
              <a:t>고려팔도</a:t>
            </a:r>
            <a:r>
              <a:rPr lang="en-US" altLang="ko-KR" sz="1400">
                <a:latin typeface="HY견명조" panose="02030600000101010101" pitchFamily="18" charset="-127"/>
                <a:ea typeface="HY견명조" panose="02030600000101010101" pitchFamily="18" charset="-127"/>
              </a:rPr>
              <a:t>(</a:t>
            </a:r>
            <a:r>
              <a:rPr lang="ko-KR" altLang="en-US" sz="1400">
                <a:latin typeface="HY견명조" panose="02030600000101010101" pitchFamily="18" charset="-127"/>
                <a:ea typeface="HY견명조" panose="02030600000101010101" pitchFamily="18" charset="-127"/>
              </a:rPr>
              <a:t>高麗八道</a:t>
            </a:r>
            <a:r>
              <a:rPr lang="en-US" altLang="ko-KR" sz="1400">
                <a:latin typeface="HY견명조" panose="02030600000101010101" pitchFamily="18" charset="-127"/>
                <a:ea typeface="HY견명조" panose="02030600000101010101" pitchFamily="18" charset="-127"/>
              </a:rPr>
              <a:t>)</a:t>
            </a:r>
            <a:r>
              <a:rPr lang="ko-KR" altLang="en-US" sz="1400">
                <a:latin typeface="HY견명조" panose="02030600000101010101" pitchFamily="18" charset="-127"/>
                <a:ea typeface="HY견명조" panose="02030600000101010101" pitchFamily="18" charset="-127"/>
              </a:rPr>
              <a:t>의 마을 수를 각각 왼쪽 윗부분의 여백에 기록하여 조선의 현재와 과거를 한눈에 볼 수 있게 한 지도</a:t>
            </a:r>
          </a:p>
        </p:txBody>
      </p:sp>
      <p:sp>
        <p:nvSpPr>
          <p:cNvPr id="10" name="TextBox 9"/>
          <p:cNvSpPr txBox="1"/>
          <p:nvPr/>
        </p:nvSpPr>
        <p:spPr>
          <a:xfrm>
            <a:off x="5428211" y="1512916"/>
            <a:ext cx="2169622" cy="307777"/>
          </a:xfrm>
          <a:prstGeom prst="rect">
            <a:avLst/>
          </a:prstGeom>
          <a:noFill/>
        </p:spPr>
        <p:txBody>
          <a:bodyPr wrap="square" rtlCol="0">
            <a:spAutoFit/>
          </a:bodyPr>
          <a:lstStyle/>
          <a:p>
            <a:r>
              <a:rPr lang="ko-KR" altLang="en-US" sz="1400" dirty="0" err="1" smtClean="0">
                <a:solidFill>
                  <a:schemeClr val="accent1">
                    <a:lumMod val="50000"/>
                  </a:schemeClr>
                </a:solidFill>
              </a:rPr>
              <a:t>해좌전도</a:t>
            </a:r>
            <a:endParaRPr lang="ko-KR" altLang="en-US" sz="1400" dirty="0">
              <a:solidFill>
                <a:schemeClr val="accent1">
                  <a:lumMod val="50000"/>
                </a:schemeClr>
              </a:solidFill>
            </a:endParaRPr>
          </a:p>
        </p:txBody>
      </p:sp>
    </p:spTree>
    <p:extLst>
      <p:ext uri="{BB962C8B-B14F-4D97-AF65-F5344CB8AC3E}">
        <p14:creationId xmlns:p14="http://schemas.microsoft.com/office/powerpoint/2010/main" val="4293075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055" y="2357827"/>
            <a:ext cx="4041611" cy="2845942"/>
          </a:xfrm>
          <a:prstGeom prst="rect">
            <a:avLst/>
          </a:prstGeom>
        </p:spPr>
      </p:pic>
      <p:sp>
        <p:nvSpPr>
          <p:cNvPr id="5" name="TextBox 4"/>
          <p:cNvSpPr txBox="1"/>
          <p:nvPr/>
        </p:nvSpPr>
        <p:spPr>
          <a:xfrm>
            <a:off x="656705" y="1559221"/>
            <a:ext cx="2859579" cy="738664"/>
          </a:xfrm>
          <a:prstGeom prst="rect">
            <a:avLst/>
          </a:prstGeom>
          <a:noFill/>
        </p:spPr>
        <p:txBody>
          <a:bodyPr wrap="square" rtlCol="0">
            <a:spAutoFit/>
          </a:bodyPr>
          <a:lstStyle/>
          <a:p>
            <a:pPr fontAlgn="base"/>
            <a:r>
              <a:rPr lang="ko-KR" altLang="en-US" sz="1400" b="1" dirty="0" err="1" smtClean="0">
                <a:solidFill>
                  <a:schemeClr val="accent1">
                    <a:lumMod val="50000"/>
                  </a:schemeClr>
                </a:solidFill>
              </a:rPr>
              <a:t>조선국교제시말내탐서</a:t>
            </a:r>
            <a:r>
              <a:rPr lang="en-US" altLang="ko-KR" sz="1400" b="1" dirty="0" smtClean="0">
                <a:solidFill>
                  <a:schemeClr val="accent1">
                    <a:lumMod val="50000"/>
                  </a:schemeClr>
                </a:solidFill>
              </a:rPr>
              <a:t> 1870</a:t>
            </a:r>
            <a:r>
              <a:rPr lang="ko-KR" altLang="en-US" sz="1400" dirty="0">
                <a:latin typeface="HY견명조" panose="02030600000101010101" pitchFamily="18" charset="-127"/>
                <a:ea typeface="HY견명조" panose="02030600000101010101" pitchFamily="18" charset="-127"/>
              </a:rPr>
              <a:t> </a:t>
            </a:r>
            <a:endParaRPr lang="en-US" altLang="ko-KR" sz="1400" dirty="0" smtClean="0">
              <a:latin typeface="HY견명조" panose="02030600000101010101" pitchFamily="18" charset="-127"/>
              <a:ea typeface="HY견명조" panose="02030600000101010101" pitchFamily="18" charset="-127"/>
            </a:endParaRPr>
          </a:p>
          <a:p>
            <a:pPr fontAlgn="base"/>
            <a:r>
              <a:rPr lang="ko-KR" altLang="en-US" sz="1400" dirty="0" err="1" smtClean="0">
                <a:solidFill>
                  <a:schemeClr val="accent1">
                    <a:lumMod val="50000"/>
                  </a:schemeClr>
                </a:solidFill>
                <a:latin typeface="HY견명조" panose="02030600000101010101" pitchFamily="18" charset="-127"/>
                <a:ea typeface="HY견명조" panose="02030600000101010101" pitchFamily="18" charset="-127"/>
              </a:rPr>
              <a:t>외무성출사</a:t>
            </a:r>
            <a:r>
              <a:rPr lang="en-US" altLang="ko-KR" sz="1400" dirty="0">
                <a:solidFill>
                  <a:schemeClr val="accent1">
                    <a:lumMod val="50000"/>
                  </a:schemeClr>
                </a:solidFill>
                <a:latin typeface="HY견명조" panose="02030600000101010101" pitchFamily="18" charset="-127"/>
                <a:ea typeface="HY견명조" panose="02030600000101010101" pitchFamily="18" charset="-127"/>
              </a:rPr>
              <a:t>, </a:t>
            </a:r>
            <a:r>
              <a:rPr lang="ko-KR" altLang="en-US" sz="1400" dirty="0">
                <a:solidFill>
                  <a:schemeClr val="accent1">
                    <a:lumMod val="50000"/>
                  </a:schemeClr>
                </a:solidFill>
                <a:latin typeface="HY견명조" panose="02030600000101010101" pitchFamily="18" charset="-127"/>
                <a:ea typeface="HY견명조" panose="02030600000101010101" pitchFamily="18" charset="-127"/>
              </a:rPr>
              <a:t>사다 </a:t>
            </a:r>
            <a:r>
              <a:rPr lang="ko-KR" altLang="en-US" sz="1400" dirty="0" err="1">
                <a:solidFill>
                  <a:schemeClr val="accent1">
                    <a:lumMod val="50000"/>
                  </a:schemeClr>
                </a:solidFill>
                <a:latin typeface="HY견명조" panose="02030600000101010101" pitchFamily="18" charset="-127"/>
                <a:ea typeface="HY견명조" panose="02030600000101010101" pitchFamily="18" charset="-127"/>
              </a:rPr>
              <a:t>하쿠보</a:t>
            </a:r>
            <a:r>
              <a:rPr lang="en-US" altLang="ko-KR" sz="1400" dirty="0">
                <a:solidFill>
                  <a:schemeClr val="accent1">
                    <a:lumMod val="50000"/>
                  </a:schemeClr>
                </a:solidFill>
                <a:latin typeface="HY견명조" panose="02030600000101010101" pitchFamily="18" charset="-127"/>
                <a:ea typeface="HY견명조" panose="02030600000101010101" pitchFamily="18" charset="-127"/>
              </a:rPr>
              <a:t>, </a:t>
            </a:r>
            <a:r>
              <a:rPr lang="ko-KR" altLang="en-US" sz="1400" dirty="0" err="1">
                <a:solidFill>
                  <a:schemeClr val="accent1">
                    <a:lumMod val="50000"/>
                  </a:schemeClr>
                </a:solidFill>
                <a:latin typeface="HY견명조" panose="02030600000101010101" pitchFamily="18" charset="-127"/>
                <a:ea typeface="HY견명조" panose="02030600000101010101" pitchFamily="18" charset="-127"/>
              </a:rPr>
              <a:t>모리야마</a:t>
            </a:r>
            <a:r>
              <a:rPr lang="ko-KR" altLang="en-US" sz="1400" dirty="0">
                <a:solidFill>
                  <a:schemeClr val="accent1">
                    <a:lumMod val="50000"/>
                  </a:schemeClr>
                </a:solidFill>
                <a:latin typeface="HY견명조" panose="02030600000101010101" pitchFamily="18" charset="-127"/>
                <a:ea typeface="HY견명조" panose="02030600000101010101" pitchFamily="18" charset="-127"/>
              </a:rPr>
              <a:t> </a:t>
            </a:r>
            <a:r>
              <a:rPr lang="ko-KR" altLang="en-US" sz="1400" dirty="0" err="1">
                <a:solidFill>
                  <a:schemeClr val="accent1">
                    <a:lumMod val="50000"/>
                  </a:schemeClr>
                </a:solidFill>
                <a:latin typeface="HY견명조" panose="02030600000101010101" pitchFamily="18" charset="-127"/>
                <a:ea typeface="HY견명조" panose="02030600000101010101" pitchFamily="18" charset="-127"/>
              </a:rPr>
              <a:t>시게루</a:t>
            </a:r>
            <a:r>
              <a:rPr lang="en-US" altLang="ko-KR" sz="1400" dirty="0">
                <a:solidFill>
                  <a:schemeClr val="accent1">
                    <a:lumMod val="50000"/>
                  </a:schemeClr>
                </a:solidFill>
                <a:latin typeface="HY견명조" panose="02030600000101010101" pitchFamily="18" charset="-127"/>
                <a:ea typeface="HY견명조" panose="02030600000101010101" pitchFamily="18" charset="-127"/>
              </a:rPr>
              <a:t>, </a:t>
            </a:r>
            <a:r>
              <a:rPr lang="ko-KR" altLang="en-US" sz="1400" dirty="0">
                <a:solidFill>
                  <a:schemeClr val="accent1">
                    <a:lumMod val="50000"/>
                  </a:schemeClr>
                </a:solidFill>
                <a:latin typeface="HY견명조" panose="02030600000101010101" pitchFamily="18" charset="-127"/>
                <a:ea typeface="HY견명조" panose="02030600000101010101" pitchFamily="18" charset="-127"/>
              </a:rPr>
              <a:t>사이토 </a:t>
            </a:r>
            <a:r>
              <a:rPr lang="ko-KR" altLang="en-US" sz="1400" dirty="0" err="1">
                <a:solidFill>
                  <a:schemeClr val="accent1">
                    <a:lumMod val="50000"/>
                  </a:schemeClr>
                </a:solidFill>
                <a:latin typeface="HY견명조" panose="02030600000101010101" pitchFamily="18" charset="-127"/>
                <a:ea typeface="HY견명조" panose="02030600000101010101" pitchFamily="18" charset="-127"/>
              </a:rPr>
              <a:t>사카에</a:t>
            </a:r>
            <a:endParaRPr lang="ko-KR" altLang="en-US" sz="1400" b="1" dirty="0">
              <a:solidFill>
                <a:schemeClr val="accent1">
                  <a:lumMod val="50000"/>
                </a:schemeClr>
              </a:solidFill>
            </a:endParaRPr>
          </a:p>
        </p:txBody>
      </p:sp>
      <p:sp>
        <p:nvSpPr>
          <p:cNvPr id="6" name="TextBox 5"/>
          <p:cNvSpPr txBox="1"/>
          <p:nvPr/>
        </p:nvSpPr>
        <p:spPr>
          <a:xfrm>
            <a:off x="4713316" y="2441970"/>
            <a:ext cx="3807229" cy="2677656"/>
          </a:xfrm>
          <a:prstGeom prst="rect">
            <a:avLst/>
          </a:prstGeom>
          <a:noFill/>
        </p:spPr>
        <p:txBody>
          <a:bodyPr wrap="square" rtlCol="0">
            <a:spAutoFit/>
          </a:bodyPr>
          <a:lstStyle/>
          <a:p>
            <a:pPr algn="just" fontAlgn="base"/>
            <a:r>
              <a:rPr lang="ko-KR" altLang="en-US" sz="1400" dirty="0" smtClean="0">
                <a:latin typeface="HY견명조" panose="02030600000101010101" pitchFamily="18" charset="-127"/>
                <a:ea typeface="HY견명조" panose="02030600000101010101" pitchFamily="18" charset="-127"/>
              </a:rPr>
              <a:t>“송도는 </a:t>
            </a:r>
            <a:r>
              <a:rPr lang="ko-KR" altLang="en-US" sz="1400" dirty="0">
                <a:latin typeface="HY견명조" panose="02030600000101010101" pitchFamily="18" charset="-127"/>
                <a:ea typeface="HY견명조" panose="02030600000101010101" pitchFamily="18" charset="-127"/>
              </a:rPr>
              <a:t>죽도 옆에 있는 섬이다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송도에 관해서는 지금까지 기록된 바가 없으나 죽도에 관한 기록은 </a:t>
            </a:r>
            <a:r>
              <a:rPr lang="ko-KR" altLang="en-US" sz="1400" dirty="0" err="1">
                <a:latin typeface="HY견명조" panose="02030600000101010101" pitchFamily="18" charset="-127"/>
                <a:ea typeface="HY견명조" panose="02030600000101010101" pitchFamily="18" charset="-127"/>
              </a:rPr>
              <a:t>원록연간에</a:t>
            </a:r>
            <a:r>
              <a:rPr lang="ko-KR" altLang="en-US" sz="1400" dirty="0">
                <a:latin typeface="HY견명조" panose="02030600000101010101" pitchFamily="18" charset="-127"/>
                <a:ea typeface="HY견명조" panose="02030600000101010101" pitchFamily="18" charset="-127"/>
              </a:rPr>
              <a:t> 주고받은 서한에 있다</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원록</a:t>
            </a:r>
            <a:r>
              <a:rPr lang="ko-KR" altLang="en-US" sz="1400" dirty="0">
                <a:latin typeface="HY견명조" panose="02030600000101010101" pitchFamily="18" charset="-127"/>
                <a:ea typeface="HY견명조" panose="02030600000101010101" pitchFamily="18" charset="-127"/>
              </a:rPr>
              <a:t> 연간 이후 한동안 조선이 사람을 파견해 거류하게 했으나 이제는 이전처럼 무인도가 됐다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대나무와 대나무보다 두꺼운 갈대가 자라고 인삼도 저절로 나며 그 외 어획도 어느 정도 된다고 들었다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이상은 조선의 사정을 현지에서 정찰한 내용으로 그 대략적인 것은 서면에 기록한 대로다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일단 귀국해서 사안별로 조사한 서류</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그림</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도면 등을 첨부해 보고하겠다</a:t>
            </a:r>
            <a:r>
              <a:rPr lang="en-US" altLang="ko-KR"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3335316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705" y="1730704"/>
            <a:ext cx="2998202" cy="4503323"/>
          </a:xfrm>
          <a:prstGeom prst="rect">
            <a:avLst/>
          </a:prstGeom>
        </p:spPr>
      </p:pic>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4" name="TextBox 3"/>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5" name="TextBox 4"/>
          <p:cNvSpPr txBox="1"/>
          <p:nvPr/>
        </p:nvSpPr>
        <p:spPr>
          <a:xfrm>
            <a:off x="760614" y="1172095"/>
            <a:ext cx="2348346" cy="307777"/>
          </a:xfrm>
          <a:prstGeom prst="rect">
            <a:avLst/>
          </a:prstGeom>
          <a:noFill/>
        </p:spPr>
        <p:txBody>
          <a:bodyPr wrap="square" rtlCol="0">
            <a:spAutoFit/>
          </a:bodyPr>
          <a:lstStyle/>
          <a:p>
            <a:pPr fontAlgn="base"/>
            <a:r>
              <a:rPr lang="ko-KR" altLang="en-US" sz="1400" b="1" dirty="0" smtClean="0">
                <a:solidFill>
                  <a:schemeClr val="accent1">
                    <a:lumMod val="50000"/>
                  </a:schemeClr>
                </a:solidFill>
              </a:rPr>
              <a:t>조선동해안도</a:t>
            </a:r>
            <a:r>
              <a:rPr lang="en-US" altLang="ko-KR" sz="1400" b="1" dirty="0" smtClean="0">
                <a:solidFill>
                  <a:schemeClr val="accent1">
                    <a:lumMod val="50000"/>
                  </a:schemeClr>
                </a:solidFill>
              </a:rPr>
              <a:t>.1876</a:t>
            </a:r>
            <a:r>
              <a:rPr lang="ko-KR" altLang="en-US" sz="1400" b="1" dirty="0" smtClean="0">
                <a:solidFill>
                  <a:schemeClr val="accent1">
                    <a:lumMod val="50000"/>
                  </a:schemeClr>
                </a:solidFill>
              </a:rPr>
              <a:t>년</a:t>
            </a:r>
            <a:endParaRPr lang="ko-KR" altLang="en-US" sz="1400" b="1" dirty="0">
              <a:solidFill>
                <a:schemeClr val="accent1">
                  <a:lumMod val="50000"/>
                </a:schemeClr>
              </a:solidFill>
            </a:endParaRPr>
          </a:p>
        </p:txBody>
      </p:sp>
      <p:sp>
        <p:nvSpPr>
          <p:cNvPr id="6" name="TextBox 5"/>
          <p:cNvSpPr txBox="1"/>
          <p:nvPr/>
        </p:nvSpPr>
        <p:spPr>
          <a:xfrm>
            <a:off x="4463935" y="1629295"/>
            <a:ext cx="4048298" cy="1169551"/>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영국의 </a:t>
            </a:r>
            <a:r>
              <a:rPr lang="ko-KR" altLang="en-US" sz="1400" dirty="0" smtClean="0">
                <a:latin typeface="HY견명조" panose="02030600000101010101" pitchFamily="18" charset="-127"/>
                <a:ea typeface="HY견명조" panose="02030600000101010101" pitchFamily="18" charset="-127"/>
              </a:rPr>
              <a:t>측량 지도를 </a:t>
            </a:r>
            <a:r>
              <a:rPr lang="ko-KR" altLang="en-US" sz="1400" dirty="0">
                <a:latin typeface="HY견명조" panose="02030600000101010101" pitchFamily="18" charset="-127"/>
                <a:ea typeface="HY견명조" panose="02030600000101010101" pitchFamily="18" charset="-127"/>
              </a:rPr>
              <a:t>개정하고 </a:t>
            </a:r>
            <a:r>
              <a:rPr lang="en-US" altLang="ko-KR" sz="1400" dirty="0">
                <a:latin typeface="HY견명조" panose="02030600000101010101" pitchFamily="18" charset="-127"/>
                <a:ea typeface="HY견명조" panose="02030600000101010101" pitchFamily="18" charset="-127"/>
              </a:rPr>
              <a:t>1853</a:t>
            </a:r>
            <a:r>
              <a:rPr lang="ko-KR" altLang="en-US" sz="1400" dirty="0">
                <a:latin typeface="HY견명조" panose="02030600000101010101" pitchFamily="18" charset="-127"/>
                <a:ea typeface="HY견명조" panose="02030600000101010101" pitchFamily="18" charset="-127"/>
              </a:rPr>
              <a:t>년과 </a:t>
            </a:r>
            <a:r>
              <a:rPr lang="en-US" altLang="ko-KR" sz="1400" dirty="0">
                <a:latin typeface="HY견명조" panose="02030600000101010101" pitchFamily="18" charset="-127"/>
                <a:ea typeface="HY견명조" panose="02030600000101010101" pitchFamily="18" charset="-127"/>
              </a:rPr>
              <a:t>1854</a:t>
            </a:r>
            <a:r>
              <a:rPr lang="ko-KR" altLang="en-US" sz="1400" dirty="0">
                <a:latin typeface="HY견명조" panose="02030600000101010101" pitchFamily="18" charset="-127"/>
                <a:ea typeface="HY견명조" panose="02030600000101010101" pitchFamily="18" charset="-127"/>
              </a:rPr>
              <a:t>년의 러시아 선박 측량을 기초로 하여 </a:t>
            </a:r>
            <a:r>
              <a:rPr lang="en-US" altLang="ko-KR" sz="1400" dirty="0">
                <a:latin typeface="HY견명조" panose="02030600000101010101" pitchFamily="18" charset="-127"/>
                <a:ea typeface="HY견명조" panose="02030600000101010101" pitchFamily="18" charset="-127"/>
              </a:rPr>
              <a:t>1857</a:t>
            </a:r>
            <a:r>
              <a:rPr lang="ko-KR" altLang="en-US" sz="1400" dirty="0">
                <a:latin typeface="HY견명조" panose="02030600000101010101" pitchFamily="18" charset="-127"/>
                <a:ea typeface="HY견명조" panose="02030600000101010101" pitchFamily="18" charset="-127"/>
              </a:rPr>
              <a:t>년에 러시아가 선박 측량을 기초로 하여 </a:t>
            </a:r>
            <a:r>
              <a:rPr lang="en-US" altLang="ko-KR" sz="1400" dirty="0">
                <a:latin typeface="HY견명조" panose="02030600000101010101" pitchFamily="18" charset="-127"/>
                <a:ea typeface="HY견명조" panose="02030600000101010101" pitchFamily="18" charset="-127"/>
              </a:rPr>
              <a:t>1857</a:t>
            </a:r>
            <a:r>
              <a:rPr lang="ko-KR" altLang="en-US" sz="1400" dirty="0">
                <a:latin typeface="HY견명조" panose="02030600000101010101" pitchFamily="18" charset="-127"/>
                <a:ea typeface="HY견명조" panose="02030600000101010101" pitchFamily="18" charset="-127"/>
              </a:rPr>
              <a:t>년에 러시아가 다시 실측한 지도를 </a:t>
            </a:r>
            <a:r>
              <a:rPr lang="ko-KR" altLang="en-US" sz="1400" dirty="0" smtClean="0">
                <a:latin typeface="HY견명조" panose="02030600000101010101" pitchFamily="18" charset="-127"/>
                <a:ea typeface="HY견명조" panose="02030600000101010101" pitchFamily="18" charset="-127"/>
              </a:rPr>
              <a:t>일본 </a:t>
            </a:r>
            <a:r>
              <a:rPr lang="ko-KR" altLang="en-US" sz="1400" dirty="0" err="1" smtClean="0">
                <a:latin typeface="HY견명조" panose="02030600000101010101" pitchFamily="18" charset="-127"/>
                <a:ea typeface="HY견명조" panose="02030600000101010101" pitchFamily="18" charset="-127"/>
              </a:rPr>
              <a:t>해군성</a:t>
            </a:r>
            <a:r>
              <a:rPr lang="ko-KR" altLang="en-US"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수로국이 번안 편집해서 </a:t>
            </a:r>
            <a:r>
              <a:rPr lang="en-US" altLang="ko-KR" sz="1400" dirty="0">
                <a:latin typeface="HY견명조" panose="02030600000101010101" pitchFamily="18" charset="-127"/>
                <a:ea typeface="HY견명조" panose="02030600000101010101" pitchFamily="18" charset="-127"/>
              </a:rPr>
              <a:t>1876</a:t>
            </a:r>
            <a:r>
              <a:rPr lang="ko-KR" altLang="en-US" sz="1400" dirty="0">
                <a:latin typeface="HY견명조" panose="02030600000101010101" pitchFamily="18" charset="-127"/>
                <a:ea typeface="HY견명조" panose="02030600000101010101" pitchFamily="18" charset="-127"/>
              </a:rPr>
              <a:t>년에 발행한 지도</a:t>
            </a:r>
          </a:p>
        </p:txBody>
      </p:sp>
      <p:sp>
        <p:nvSpPr>
          <p:cNvPr id="7" name="TextBox 6"/>
          <p:cNvSpPr txBox="1"/>
          <p:nvPr/>
        </p:nvSpPr>
        <p:spPr>
          <a:xfrm>
            <a:off x="4463935" y="3059083"/>
            <a:ext cx="4048298" cy="738664"/>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독도를 </a:t>
            </a:r>
            <a:r>
              <a:rPr lang="ko-KR" altLang="en-US" sz="1400" dirty="0" smtClean="0">
                <a:latin typeface="HY견명조" panose="02030600000101010101" pitchFamily="18" charset="-127"/>
                <a:ea typeface="HY견명조" panose="02030600000101010101" pitchFamily="18" charset="-127"/>
              </a:rPr>
              <a:t>정북 방향 </a:t>
            </a:r>
            <a:r>
              <a:rPr lang="en-US" altLang="ko-KR" sz="1400" dirty="0">
                <a:latin typeface="HY견명조" panose="02030600000101010101" pitchFamily="18" charset="-127"/>
                <a:ea typeface="HY견명조" panose="02030600000101010101" pitchFamily="18" charset="-127"/>
              </a:rPr>
              <a:t>3.5</a:t>
            </a:r>
            <a:r>
              <a:rPr lang="ko-KR" altLang="en-US" sz="1400" dirty="0">
                <a:latin typeface="HY견명조" panose="02030600000101010101" pitchFamily="18" charset="-127"/>
                <a:ea typeface="HY견명조" panose="02030600000101010101" pitchFamily="18" charset="-127"/>
              </a:rPr>
              <a:t>마일</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북서 </a:t>
            </a:r>
            <a:r>
              <a:rPr lang="en-US" altLang="ko-KR" sz="1400" dirty="0">
                <a:latin typeface="HY견명조" panose="02030600000101010101" pitchFamily="18" charset="-127"/>
                <a:ea typeface="HY견명조" panose="02030600000101010101" pitchFamily="18" charset="-127"/>
              </a:rPr>
              <a:t>10</a:t>
            </a:r>
            <a:r>
              <a:rPr lang="ko-KR" altLang="en-US" sz="1400" dirty="0">
                <a:latin typeface="HY견명조" panose="02030600000101010101" pitchFamily="18" charset="-127"/>
                <a:ea typeface="HY견명조" panose="02030600000101010101" pitchFamily="18" charset="-127"/>
              </a:rPr>
              <a:t>도 방향 </a:t>
            </a:r>
            <a:r>
              <a:rPr lang="en-US" altLang="ko-KR" sz="1400" dirty="0">
                <a:latin typeface="HY견명조" panose="02030600000101010101" pitchFamily="18" charset="-127"/>
                <a:ea typeface="HY견명조" panose="02030600000101010101" pitchFamily="18" charset="-127"/>
              </a:rPr>
              <a:t>5</a:t>
            </a:r>
            <a:r>
              <a:rPr lang="ko-KR" altLang="en-US" sz="1400" dirty="0">
                <a:latin typeface="HY견명조" panose="02030600000101010101" pitchFamily="18" charset="-127"/>
                <a:ea typeface="HY견명조" panose="02030600000101010101" pitchFamily="18" charset="-127"/>
              </a:rPr>
              <a:t>마일</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북서</a:t>
            </a:r>
            <a:r>
              <a:rPr lang="en-US" altLang="ko-KR" sz="1400" dirty="0">
                <a:latin typeface="HY견명조" panose="02030600000101010101" pitchFamily="18" charset="-127"/>
                <a:ea typeface="HY견명조" panose="02030600000101010101" pitchFamily="18" charset="-127"/>
              </a:rPr>
              <a:t>61</a:t>
            </a:r>
            <a:r>
              <a:rPr lang="ko-KR" altLang="en-US" sz="1400" dirty="0">
                <a:latin typeface="HY견명조" panose="02030600000101010101" pitchFamily="18" charset="-127"/>
                <a:ea typeface="HY견명조" panose="02030600000101010101" pitchFamily="18" charset="-127"/>
              </a:rPr>
              <a:t>도 </a:t>
            </a:r>
            <a:r>
              <a:rPr lang="en-US" altLang="ko-KR" sz="1400" dirty="0">
                <a:latin typeface="HY견명조" panose="02030600000101010101" pitchFamily="18" charset="-127"/>
                <a:ea typeface="HY견명조" panose="02030600000101010101" pitchFamily="18" charset="-127"/>
              </a:rPr>
              <a:t>14</a:t>
            </a:r>
            <a:r>
              <a:rPr lang="ko-KR" altLang="en-US" sz="1400" dirty="0">
                <a:latin typeface="HY견명조" panose="02030600000101010101" pitchFamily="18" charset="-127"/>
                <a:ea typeface="HY견명조" panose="02030600000101010101" pitchFamily="18" charset="-127"/>
              </a:rPr>
              <a:t>마일거리에서 그린 독도의 </a:t>
            </a:r>
            <a:r>
              <a:rPr lang="ko-KR" altLang="en-US" sz="1400" dirty="0" smtClean="0">
                <a:latin typeface="HY견명조" panose="02030600000101010101" pitchFamily="18" charset="-127"/>
                <a:ea typeface="HY견명조" panose="02030600000101010101" pitchFamily="18" charset="-127"/>
              </a:rPr>
              <a:t>각각의모습을 </a:t>
            </a:r>
            <a:r>
              <a:rPr lang="ko-KR" altLang="en-US" sz="1400" dirty="0">
                <a:latin typeface="HY견명조" panose="02030600000101010101" pitchFamily="18" charset="-127"/>
                <a:ea typeface="HY견명조" panose="02030600000101010101" pitchFamily="18" charset="-127"/>
              </a:rPr>
              <a:t>표기</a:t>
            </a:r>
          </a:p>
        </p:txBody>
      </p:sp>
      <p:sp>
        <p:nvSpPr>
          <p:cNvPr id="8" name="타원 7"/>
          <p:cNvSpPr/>
          <p:nvPr/>
        </p:nvSpPr>
        <p:spPr>
          <a:xfrm>
            <a:off x="2784764" y="4829695"/>
            <a:ext cx="174567" cy="24106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타원 8"/>
          <p:cNvSpPr/>
          <p:nvPr/>
        </p:nvSpPr>
        <p:spPr>
          <a:xfrm>
            <a:off x="3108960" y="4933603"/>
            <a:ext cx="257695" cy="1995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4463935" y="4117446"/>
            <a:ext cx="3973484" cy="2031325"/>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1854(</a:t>
            </a:r>
            <a:r>
              <a:rPr lang="ko-KR" altLang="en-US" sz="1400" dirty="0">
                <a:latin typeface="HY견명조" panose="02030600000101010101" pitchFamily="18" charset="-127"/>
                <a:ea typeface="HY견명조" panose="02030600000101010101" pitchFamily="18" charset="-127"/>
              </a:rPr>
              <a:t>철종</a:t>
            </a:r>
            <a:r>
              <a:rPr lang="en-US" altLang="ko-KR" sz="1400" dirty="0">
                <a:latin typeface="HY견명조" panose="02030600000101010101" pitchFamily="18" charset="-127"/>
                <a:ea typeface="HY견명조" panose="02030600000101010101" pitchFamily="18" charset="-127"/>
              </a:rPr>
              <a:t>5) 4</a:t>
            </a:r>
            <a:r>
              <a:rPr lang="ko-KR" altLang="en-US" sz="1400" dirty="0">
                <a:latin typeface="HY견명조" panose="02030600000101010101" pitchFamily="18" charset="-127"/>
                <a:ea typeface="HY견명조" panose="02030600000101010101" pitchFamily="18" charset="-127"/>
              </a:rPr>
              <a:t>월</a:t>
            </a:r>
            <a:r>
              <a:rPr lang="en-US" altLang="ko-KR" sz="1400" dirty="0">
                <a:latin typeface="HY견명조" panose="02030600000101010101" pitchFamily="18" charset="-127"/>
                <a:ea typeface="HY견명조" panose="02030600000101010101" pitchFamily="18" charset="-127"/>
              </a:rPr>
              <a:t>6</a:t>
            </a:r>
            <a:r>
              <a:rPr lang="ko-KR" altLang="en-US" sz="1400" dirty="0">
                <a:latin typeface="HY견명조" panose="02030600000101010101" pitchFamily="18" charset="-127"/>
                <a:ea typeface="HY견명조" panose="02030600000101010101" pitchFamily="18" charset="-127"/>
              </a:rPr>
              <a:t>일</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러시아 구력</a:t>
            </a:r>
            <a:r>
              <a:rPr lang="en-US" altLang="ko-KR" sz="1400" dirty="0">
                <a:latin typeface="HY견명조" panose="02030600000101010101" pitchFamily="18" charset="-127"/>
                <a:ea typeface="HY견명조" panose="02030600000101010101" pitchFamily="18" charset="-127"/>
              </a:rPr>
              <a:t>)</a:t>
            </a:r>
            <a:r>
              <a:rPr lang="ko-KR" altLang="en-US" sz="1400" dirty="0" err="1">
                <a:latin typeface="HY견명조" panose="02030600000101010101" pitchFamily="18" charset="-127"/>
                <a:ea typeface="HY견명조" panose="02030600000101010101" pitchFamily="18" charset="-127"/>
              </a:rPr>
              <a:t>푸쟈친</a:t>
            </a:r>
            <a:r>
              <a:rPr lang="ko-KR" altLang="en-US" sz="1400" dirty="0">
                <a:latin typeface="HY견명조" panose="02030600000101010101" pitchFamily="18" charset="-127"/>
                <a:ea typeface="HY견명조" panose="02030600000101010101" pitchFamily="18" charset="-127"/>
              </a:rPr>
              <a:t> 제독이 </a:t>
            </a:r>
            <a:r>
              <a:rPr lang="ko-KR" altLang="en-US" sz="1400" dirty="0" smtClean="0">
                <a:latin typeface="HY견명조" panose="02030600000101010101" pitchFamily="18" charset="-127"/>
                <a:ea typeface="HY견명조" panose="02030600000101010101" pitchFamily="18" charset="-127"/>
              </a:rPr>
              <a:t>지휘하는 </a:t>
            </a:r>
            <a:r>
              <a:rPr lang="ko-KR" altLang="en-US" sz="1400" dirty="0">
                <a:latin typeface="HY견명조" panose="02030600000101010101" pitchFamily="18" charset="-127"/>
                <a:ea typeface="HY견명조" panose="02030600000101010101" pitchFamily="18" charset="-127"/>
              </a:rPr>
              <a:t>러시아 극동 원정대 </a:t>
            </a:r>
            <a:r>
              <a:rPr lang="en-US" altLang="ko-KR" sz="1400" dirty="0">
                <a:latin typeface="HY견명조" panose="02030600000101010101" pitchFamily="18" charset="-127"/>
                <a:ea typeface="HY견명조" panose="02030600000101010101" pitchFamily="18" charset="-127"/>
              </a:rPr>
              <a:t>4</a:t>
            </a:r>
            <a:r>
              <a:rPr lang="ko-KR" altLang="en-US" sz="1400" dirty="0">
                <a:latin typeface="HY견명조" panose="02030600000101010101" pitchFamily="18" charset="-127"/>
                <a:ea typeface="HY견명조" panose="02030600000101010101" pitchFamily="18" charset="-127"/>
              </a:rPr>
              <a:t>척 중 하나인 올리부차호가 마닐라에서 </a:t>
            </a:r>
            <a:r>
              <a:rPr lang="ko-KR" altLang="en-US" sz="1400" dirty="0" err="1">
                <a:latin typeface="HY견명조" panose="02030600000101010101" pitchFamily="18" charset="-127"/>
                <a:ea typeface="HY견명조" panose="02030600000101010101" pitchFamily="18" charset="-127"/>
              </a:rPr>
              <a:t>타타르</a:t>
            </a:r>
            <a:r>
              <a:rPr lang="ko-KR" altLang="en-US" sz="1400" dirty="0">
                <a:latin typeface="HY견명조" panose="02030600000101010101" pitchFamily="18" charset="-127"/>
                <a:ea typeface="HY견명조" panose="02030600000101010101" pitchFamily="18" charset="-127"/>
              </a:rPr>
              <a:t> 해협으로 향하던 중 독도를 발견</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조선의 영토로 파악되었다</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독도에 관한 올리부차호에 </a:t>
            </a:r>
            <a:r>
              <a:rPr lang="ko-KR" altLang="en-US" sz="1400" dirty="0" smtClean="0">
                <a:latin typeface="HY견명조" panose="02030600000101010101" pitchFamily="18" charset="-127"/>
                <a:ea typeface="HY견명조" panose="02030600000101010101" pitchFamily="18" charset="-127"/>
              </a:rPr>
              <a:t>탐사 내용은 </a:t>
            </a:r>
            <a:r>
              <a:rPr lang="ko-KR" altLang="en-US" sz="1400" dirty="0" err="1">
                <a:latin typeface="HY견명조" panose="02030600000101010101" pitchFamily="18" charset="-127"/>
                <a:ea typeface="HY견명조" panose="02030600000101010101" pitchFamily="18" charset="-127"/>
              </a:rPr>
              <a:t>바스토크호의</a:t>
            </a:r>
            <a:r>
              <a:rPr lang="ko-KR" altLang="en-US" sz="1400" dirty="0">
                <a:latin typeface="HY견명조" panose="02030600000101010101" pitchFamily="18" charset="-127"/>
                <a:ea typeface="HY견명조" panose="02030600000101010101" pitchFamily="18" charset="-127"/>
              </a:rPr>
              <a:t> 울릉도 관측 </a:t>
            </a:r>
            <a:r>
              <a:rPr lang="ko-KR" altLang="en-US" sz="1400" dirty="0" smtClean="0">
                <a:latin typeface="HY견명조" panose="02030600000101010101" pitchFamily="18" charset="-127"/>
                <a:ea typeface="HY견명조" panose="02030600000101010101" pitchFamily="18" charset="-127"/>
              </a:rPr>
              <a:t>내용 및 </a:t>
            </a:r>
            <a:r>
              <a:rPr lang="ko-KR" altLang="en-US" sz="1400" dirty="0" err="1">
                <a:latin typeface="HY견명조" panose="02030600000101010101" pitchFamily="18" charset="-127"/>
                <a:ea typeface="HY견명조" panose="02030600000101010101" pitchFamily="18" charset="-127"/>
              </a:rPr>
              <a:t>팔라다호의</a:t>
            </a:r>
            <a:r>
              <a:rPr lang="ko-KR" altLang="en-US" sz="1400" dirty="0">
                <a:latin typeface="HY견명조" panose="02030600000101010101" pitchFamily="18" charset="-127"/>
                <a:ea typeface="HY견명조" panose="02030600000101010101" pitchFamily="18" charset="-127"/>
              </a:rPr>
              <a:t> 조선 동해안 </a:t>
            </a:r>
            <a:r>
              <a:rPr lang="ko-KR" altLang="en-US" sz="1400" dirty="0" err="1">
                <a:latin typeface="HY견명조" panose="02030600000101010101" pitchFamily="18" charset="-127"/>
                <a:ea typeface="HY견명조" panose="02030600000101010101" pitchFamily="18" charset="-127"/>
              </a:rPr>
              <a:t>측량내용과</a:t>
            </a:r>
            <a:r>
              <a:rPr lang="ko-KR" altLang="en-US" sz="1400" dirty="0">
                <a:latin typeface="HY견명조" panose="02030600000101010101" pitchFamily="18" charset="-127"/>
                <a:ea typeface="HY견명조" panose="02030600000101010101" pitchFamily="18" charset="-127"/>
              </a:rPr>
              <a:t> 함께 러시아 </a:t>
            </a:r>
            <a:r>
              <a:rPr lang="ko-KR" altLang="en-US" sz="1400" dirty="0" err="1">
                <a:latin typeface="HY견명조" panose="02030600000101010101" pitchFamily="18" charset="-127"/>
                <a:ea typeface="HY견명조" panose="02030600000101010101" pitchFamily="18" charset="-127"/>
              </a:rPr>
              <a:t>해군지</a:t>
            </a:r>
            <a:r>
              <a:rPr lang="ko-KR" altLang="en-US" sz="1400" dirty="0">
                <a:latin typeface="HY견명조" panose="02030600000101010101" pitchFamily="18" charset="-127"/>
                <a:ea typeface="HY견명조" panose="02030600000101010101" pitchFamily="18" charset="-127"/>
              </a:rPr>
              <a:t> </a:t>
            </a:r>
            <a:r>
              <a:rPr lang="en-US" altLang="ko-KR" sz="1400" dirty="0">
                <a:latin typeface="HY견명조" panose="02030600000101010101" pitchFamily="18" charset="-127"/>
                <a:ea typeface="HY견명조" panose="02030600000101010101" pitchFamily="18" charset="-127"/>
              </a:rPr>
              <a:t>1855</a:t>
            </a:r>
            <a:r>
              <a:rPr lang="ko-KR" altLang="en-US" sz="1400" dirty="0">
                <a:latin typeface="HY견명조" panose="02030600000101010101" pitchFamily="18" charset="-127"/>
                <a:ea typeface="HY견명조" panose="02030600000101010101" pitchFamily="18" charset="-127"/>
              </a:rPr>
              <a:t>년</a:t>
            </a:r>
            <a:r>
              <a:rPr lang="en-US" altLang="ko-KR" sz="1400" dirty="0">
                <a:latin typeface="HY견명조" panose="02030600000101010101" pitchFamily="18" charset="-127"/>
                <a:ea typeface="HY견명조" panose="02030600000101010101" pitchFamily="18" charset="-127"/>
              </a:rPr>
              <a:t>1</a:t>
            </a:r>
            <a:r>
              <a:rPr lang="ko-KR" altLang="en-US" sz="1400" dirty="0">
                <a:latin typeface="HY견명조" panose="02030600000101010101" pitchFamily="18" charset="-127"/>
                <a:ea typeface="HY견명조" panose="02030600000101010101" pitchFamily="18" charset="-127"/>
              </a:rPr>
              <a:t>월 호에 실려 </a:t>
            </a:r>
            <a:r>
              <a:rPr lang="en-US" altLang="ko-KR" sz="1400" dirty="0">
                <a:latin typeface="HY견명조" panose="02030600000101010101" pitchFamily="18" charset="-127"/>
                <a:ea typeface="HY견명조" panose="02030600000101010101" pitchFamily="18" charset="-127"/>
              </a:rPr>
              <a:t>1857</a:t>
            </a:r>
            <a:r>
              <a:rPr lang="ko-KR" altLang="en-US" sz="1400" dirty="0">
                <a:latin typeface="HY견명조" panose="02030600000101010101" pitchFamily="18" charset="-127"/>
                <a:ea typeface="HY견명조" panose="02030600000101010101" pitchFamily="18" charset="-127"/>
              </a:rPr>
              <a:t>년 러시아 해군이 작성한 </a:t>
            </a:r>
            <a:r>
              <a:rPr lang="en-US" altLang="ko-KR" sz="1400" dirty="0">
                <a:latin typeface="HY견명조" panose="02030600000101010101" pitchFamily="18" charset="-127"/>
                <a:ea typeface="HY견명조" panose="02030600000101010101" pitchFamily="18" charset="-127"/>
              </a:rPr>
              <a:t>&lt;</a:t>
            </a:r>
            <a:r>
              <a:rPr lang="ko-KR" altLang="en-US" sz="1400" dirty="0">
                <a:latin typeface="HY견명조" panose="02030600000101010101" pitchFamily="18" charset="-127"/>
                <a:ea typeface="HY견명조" panose="02030600000101010101" pitchFamily="18" charset="-127"/>
              </a:rPr>
              <a:t>조선동해안도</a:t>
            </a:r>
            <a:r>
              <a:rPr lang="en-US" altLang="ko-KR" sz="1400" dirty="0">
                <a:latin typeface="HY견명조" panose="02030600000101010101" pitchFamily="18" charset="-127"/>
                <a:ea typeface="HY견명조" panose="02030600000101010101" pitchFamily="18" charset="-127"/>
              </a:rPr>
              <a:t>&gt;</a:t>
            </a:r>
            <a:r>
              <a:rPr lang="ko-KR" altLang="en-US" sz="1400" dirty="0">
                <a:latin typeface="HY견명조" panose="02030600000101010101" pitchFamily="18" charset="-127"/>
                <a:ea typeface="HY견명조" panose="02030600000101010101" pitchFamily="18" charset="-127"/>
              </a:rPr>
              <a:t>의 기초자료가 되었다</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13609670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348710"/>
            <a:ext cx="2810371" cy="2167573"/>
          </a:xfrm>
          <a:prstGeom prst="rect">
            <a:avLst/>
          </a:prstGeom>
        </p:spPr>
      </p:pic>
      <p:pic>
        <p:nvPicPr>
          <p:cNvPr id="5" name="그림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05" y="2231578"/>
            <a:ext cx="3353268" cy="3991532"/>
          </a:xfrm>
          <a:prstGeom prst="rect">
            <a:avLst/>
          </a:prstGeom>
        </p:spPr>
      </p:pic>
      <p:pic>
        <p:nvPicPr>
          <p:cNvPr id="6" name="그림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523" y="4058658"/>
            <a:ext cx="3692484" cy="2560058"/>
          </a:xfrm>
          <a:prstGeom prst="rect">
            <a:avLst/>
          </a:prstGeom>
        </p:spPr>
      </p:pic>
      <p:sp>
        <p:nvSpPr>
          <p:cNvPr id="7" name="TextBox 6"/>
          <p:cNvSpPr txBox="1"/>
          <p:nvPr/>
        </p:nvSpPr>
        <p:spPr>
          <a:xfrm>
            <a:off x="3366655" y="1550703"/>
            <a:ext cx="1870364" cy="276999"/>
          </a:xfrm>
          <a:prstGeom prst="rect">
            <a:avLst/>
          </a:prstGeom>
          <a:noFill/>
        </p:spPr>
        <p:txBody>
          <a:bodyPr wrap="square" rtlCol="0">
            <a:spAutoFit/>
          </a:bodyPr>
          <a:lstStyle/>
          <a:p>
            <a:r>
              <a:rPr lang="en-US" altLang="ko-KR" sz="1200" dirty="0" smtClean="0"/>
              <a:t>1987</a:t>
            </a:r>
            <a:r>
              <a:rPr lang="ko-KR" altLang="en-US" sz="1200" dirty="0" smtClean="0"/>
              <a:t>년 태정관 지령 공개</a:t>
            </a:r>
            <a:endParaRPr lang="ko-KR" altLang="en-US" sz="1200" dirty="0"/>
          </a:p>
        </p:txBody>
      </p:sp>
      <p:sp>
        <p:nvSpPr>
          <p:cNvPr id="8" name="TextBox 7"/>
          <p:cNvSpPr txBox="1"/>
          <p:nvPr/>
        </p:nvSpPr>
        <p:spPr>
          <a:xfrm>
            <a:off x="3366655" y="1783313"/>
            <a:ext cx="1886990" cy="276999"/>
          </a:xfrm>
          <a:prstGeom prst="rect">
            <a:avLst/>
          </a:prstGeom>
          <a:noFill/>
        </p:spPr>
        <p:txBody>
          <a:bodyPr wrap="square" rtlCol="0">
            <a:spAutoFit/>
          </a:bodyPr>
          <a:lstStyle/>
          <a:p>
            <a:r>
              <a:rPr lang="en-US" altLang="ko-KR" sz="1200" dirty="0" smtClean="0"/>
              <a:t>2006</a:t>
            </a:r>
            <a:r>
              <a:rPr lang="ko-KR" altLang="en-US" sz="1200" dirty="0" smtClean="0"/>
              <a:t>년 </a:t>
            </a:r>
            <a:r>
              <a:rPr lang="ko-KR" altLang="en-US" sz="1200" dirty="0" err="1" smtClean="0"/>
              <a:t>기죽도</a:t>
            </a:r>
            <a:r>
              <a:rPr lang="ko-KR" altLang="en-US" sz="1200" dirty="0" smtClean="0"/>
              <a:t> 약도 발견 </a:t>
            </a:r>
            <a:endParaRPr lang="ko-KR" altLang="en-US" sz="1200" dirty="0"/>
          </a:p>
        </p:txBody>
      </p:sp>
      <p:sp>
        <p:nvSpPr>
          <p:cNvPr id="9" name="TextBox 8"/>
          <p:cNvSpPr txBox="1"/>
          <p:nvPr/>
        </p:nvSpPr>
        <p:spPr>
          <a:xfrm>
            <a:off x="3366655" y="1048405"/>
            <a:ext cx="1421476" cy="523220"/>
          </a:xfrm>
          <a:prstGeom prst="rect">
            <a:avLst/>
          </a:prstGeom>
          <a:noFill/>
        </p:spPr>
        <p:txBody>
          <a:bodyPr wrap="square" rtlCol="0">
            <a:spAutoFit/>
          </a:bodyPr>
          <a:lstStyle/>
          <a:p>
            <a:r>
              <a:rPr lang="ko-KR" altLang="en-US" sz="1400" b="1" dirty="0" smtClean="0">
                <a:solidFill>
                  <a:schemeClr val="accent1">
                    <a:lumMod val="50000"/>
                  </a:schemeClr>
                </a:solidFill>
              </a:rPr>
              <a:t>태정관 지령</a:t>
            </a:r>
            <a:endParaRPr lang="en-US" altLang="ko-KR" sz="1400" b="1" dirty="0" smtClean="0">
              <a:solidFill>
                <a:schemeClr val="accent1">
                  <a:lumMod val="50000"/>
                </a:schemeClr>
              </a:solidFill>
            </a:endParaRPr>
          </a:p>
          <a:p>
            <a:r>
              <a:rPr lang="en-US" altLang="ko-KR" sz="1400" b="1" dirty="0" smtClean="0">
                <a:solidFill>
                  <a:schemeClr val="accent1">
                    <a:lumMod val="50000"/>
                  </a:schemeClr>
                </a:solidFill>
              </a:rPr>
              <a:t>1877</a:t>
            </a:r>
            <a:endParaRPr lang="ko-KR" altLang="en-US" sz="1400" b="1" dirty="0">
              <a:solidFill>
                <a:schemeClr val="accent1">
                  <a:lumMod val="50000"/>
                </a:schemeClr>
              </a:solidFill>
            </a:endParaRPr>
          </a:p>
        </p:txBody>
      </p:sp>
      <p:sp>
        <p:nvSpPr>
          <p:cNvPr id="10" name="TextBox 9"/>
          <p:cNvSpPr txBox="1"/>
          <p:nvPr/>
        </p:nvSpPr>
        <p:spPr>
          <a:xfrm>
            <a:off x="5224549" y="1048405"/>
            <a:ext cx="3399906" cy="2123658"/>
          </a:xfrm>
          <a:prstGeom prst="rect">
            <a:avLst/>
          </a:prstGeom>
          <a:noFill/>
        </p:spPr>
        <p:txBody>
          <a:bodyPr wrap="square" rtlCol="0">
            <a:spAutoFit/>
          </a:bodyPr>
          <a:lstStyle/>
          <a:p>
            <a:pPr algn="just" fontAlgn="base"/>
            <a:r>
              <a:rPr lang="ja-JP" altLang="en-US" sz="1200" dirty="0"/>
              <a:t>明治十年三月廿日</a:t>
            </a:r>
          </a:p>
          <a:p>
            <a:pPr algn="just" fontAlgn="base"/>
            <a:r>
              <a:rPr lang="ja-JP" altLang="en-US" sz="1200" dirty="0"/>
              <a:t>別紙内務省伺日本海内竹嶋外一嶋地籍</a:t>
            </a:r>
            <a:br>
              <a:rPr lang="ja-JP" altLang="en-US" sz="1200" dirty="0"/>
            </a:br>
            <a:r>
              <a:rPr lang="ja-JP" altLang="en-US" sz="1200" dirty="0"/>
              <a:t>編纂之件右ハ元禄五年朝鮮人入嶋以来旧</a:t>
            </a:r>
            <a:br>
              <a:rPr lang="ja-JP" altLang="en-US" sz="1200" dirty="0"/>
            </a:br>
            <a:r>
              <a:rPr lang="ja-JP" altLang="en-US" sz="1200" dirty="0"/>
              <a:t>政府該国ト往復之末遂ニ本邦関係無之相聞</a:t>
            </a:r>
            <a:br>
              <a:rPr lang="ja-JP" altLang="en-US" sz="1200" dirty="0"/>
            </a:br>
            <a:r>
              <a:rPr lang="ja-JP" altLang="en-US" sz="1200" dirty="0"/>
              <a:t>候段申立候上ハ伺之趣御聞置左之通御指令</a:t>
            </a:r>
            <a:br>
              <a:rPr lang="ja-JP" altLang="en-US" sz="1200" dirty="0"/>
            </a:br>
            <a:r>
              <a:rPr lang="ja-JP" altLang="en-US" sz="1200" dirty="0"/>
              <a:t>相成可然哉此段相伺候也</a:t>
            </a:r>
            <a:br>
              <a:rPr lang="ja-JP" altLang="en-US" sz="1200" dirty="0"/>
            </a:br>
            <a:r>
              <a:rPr lang="ja-JP" altLang="en-US" sz="1200" dirty="0"/>
              <a:t> </a:t>
            </a:r>
            <a:br>
              <a:rPr lang="ja-JP" altLang="en-US" sz="1200" dirty="0"/>
            </a:br>
            <a:r>
              <a:rPr lang="ja-JP" altLang="en-US" sz="1200" dirty="0"/>
              <a:t>御指令按</a:t>
            </a:r>
          </a:p>
          <a:p>
            <a:pPr algn="just" fontAlgn="base"/>
            <a:r>
              <a:rPr lang="ja-JP" altLang="en-US" sz="1200" dirty="0"/>
              <a:t>伺之趣竹島外一嶋之義本邦関係無之義ト可相心得事</a:t>
            </a:r>
          </a:p>
          <a:p>
            <a:pPr algn="just" fontAlgn="base"/>
            <a:r>
              <a:rPr lang="ja-JP" altLang="en-US" sz="1200" dirty="0"/>
              <a:t>太政官</a:t>
            </a:r>
          </a:p>
        </p:txBody>
      </p:sp>
      <p:sp>
        <p:nvSpPr>
          <p:cNvPr id="11" name="TextBox 10"/>
          <p:cNvSpPr txBox="1"/>
          <p:nvPr/>
        </p:nvSpPr>
        <p:spPr>
          <a:xfrm>
            <a:off x="5224549" y="3172063"/>
            <a:ext cx="3374966" cy="3323987"/>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明治</a:t>
            </a:r>
            <a:r>
              <a:rPr lang="en-US" altLang="ko-KR" sz="1400" dirty="0">
                <a:latin typeface="HY견명조" panose="02030600000101010101" pitchFamily="18" charset="-127"/>
                <a:ea typeface="HY견명조" panose="02030600000101010101" pitchFamily="18" charset="-127"/>
              </a:rPr>
              <a:t>10</a:t>
            </a:r>
            <a:r>
              <a:rPr lang="ko-KR" altLang="en-US" sz="1400" dirty="0">
                <a:latin typeface="HY견명조" panose="02030600000101010101" pitchFamily="18" charset="-127"/>
                <a:ea typeface="HY견명조" panose="02030600000101010101" pitchFamily="18" charset="-127"/>
              </a:rPr>
              <a:t>年</a:t>
            </a:r>
            <a:r>
              <a:rPr lang="en-US" altLang="ko-KR" sz="1400" dirty="0">
                <a:latin typeface="HY견명조" panose="02030600000101010101" pitchFamily="18" charset="-127"/>
                <a:ea typeface="HY견명조" panose="02030600000101010101" pitchFamily="18" charset="-127"/>
              </a:rPr>
              <a:t>(1877</a:t>
            </a:r>
            <a:r>
              <a:rPr lang="ko-KR" altLang="en-US" sz="1400" dirty="0">
                <a:latin typeface="HY견명조" panose="02030600000101010101" pitchFamily="18" charset="-127"/>
                <a:ea typeface="HY견명조" panose="02030600000101010101" pitchFamily="18" charset="-127"/>
              </a:rPr>
              <a:t>년</a:t>
            </a:r>
            <a:r>
              <a:rPr lang="en-US" altLang="ko-KR" sz="1400" dirty="0">
                <a:latin typeface="HY견명조" panose="02030600000101010101" pitchFamily="18" charset="-127"/>
                <a:ea typeface="HY견명조" panose="02030600000101010101" pitchFamily="18" charset="-127"/>
              </a:rPr>
              <a:t>) 3</a:t>
            </a:r>
            <a:r>
              <a:rPr lang="ko-KR" altLang="en-US" sz="1400" dirty="0">
                <a:latin typeface="HY견명조" panose="02030600000101010101" pitchFamily="18" charset="-127"/>
                <a:ea typeface="HY견명조" panose="02030600000101010101" pitchFamily="18" charset="-127"/>
              </a:rPr>
              <a:t>월 </a:t>
            </a:r>
            <a:r>
              <a:rPr lang="en-US" altLang="ko-KR" sz="1400" dirty="0">
                <a:latin typeface="HY견명조" panose="02030600000101010101" pitchFamily="18" charset="-127"/>
                <a:ea typeface="HY견명조" panose="02030600000101010101" pitchFamily="18" charset="-127"/>
              </a:rPr>
              <a:t>20</a:t>
            </a:r>
            <a:r>
              <a:rPr lang="ko-KR" altLang="en-US" sz="1400" dirty="0">
                <a:latin typeface="HY견명조" panose="02030600000101010101" pitchFamily="18" charset="-127"/>
                <a:ea typeface="HY견명조" panose="02030600000101010101" pitchFamily="18" charset="-127"/>
              </a:rPr>
              <a:t>일</a:t>
            </a:r>
          </a:p>
          <a:p>
            <a:pPr algn="just" fontAlgn="base"/>
            <a:r>
              <a:rPr lang="ko-KR" altLang="en-US" sz="1400" dirty="0">
                <a:latin typeface="HY견명조" panose="02030600000101010101" pitchFamily="18" charset="-127"/>
                <a:ea typeface="HY견명조" panose="02030600000101010101" pitchFamily="18" charset="-127"/>
              </a:rPr>
              <a:t>별도의 자료</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別紙</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로 </a:t>
            </a:r>
            <a:r>
              <a:rPr lang="ko-KR" altLang="en-US" sz="1400" dirty="0" err="1">
                <a:latin typeface="HY견명조" panose="02030600000101010101" pitchFamily="18" charset="-127"/>
                <a:ea typeface="HY견명조" panose="02030600000101010101" pitchFamily="18" charset="-127"/>
              </a:rPr>
              <a:t>내무성이</a:t>
            </a:r>
            <a:r>
              <a:rPr lang="ko-KR" altLang="en-US" sz="1400" dirty="0">
                <a:latin typeface="HY견명조" panose="02030600000101010101" pitchFamily="18" charset="-127"/>
                <a:ea typeface="HY견명조" panose="02030600000101010101" pitchFamily="18" charset="-127"/>
              </a:rPr>
              <a:t> 문의</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伺</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한 일본해내 </a:t>
            </a:r>
            <a:r>
              <a:rPr lang="ko-KR" altLang="en-US" sz="1400" dirty="0" err="1">
                <a:latin typeface="HY견명조" panose="02030600000101010101" pitchFamily="18" charset="-127"/>
                <a:ea typeface="HY견명조" panose="02030600000101010101" pitchFamily="18" charset="-127"/>
              </a:rPr>
              <a:t>다케시마외</a:t>
            </a:r>
            <a:r>
              <a:rPr lang="ko-KR" altLang="en-US" sz="1400" dirty="0">
                <a:latin typeface="HY견명조" panose="02030600000101010101" pitchFamily="18" charset="-127"/>
                <a:ea typeface="HY견명조" panose="02030600000101010101" pitchFamily="18" charset="-127"/>
              </a:rPr>
              <a:t> 한 섬의 토지의 조사</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地籍編纂</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의 건은</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전술</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右</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의 元禄</a:t>
            </a:r>
            <a:r>
              <a:rPr lang="en-US" altLang="ko-KR" sz="1400" dirty="0">
                <a:latin typeface="HY견명조" panose="02030600000101010101" pitchFamily="18" charset="-127"/>
                <a:ea typeface="HY견명조" panose="02030600000101010101" pitchFamily="18" charset="-127"/>
              </a:rPr>
              <a:t>5</a:t>
            </a:r>
            <a:r>
              <a:rPr lang="ko-KR" altLang="en-US" sz="1400" dirty="0">
                <a:latin typeface="HY견명조" panose="02030600000101010101" pitchFamily="18" charset="-127"/>
                <a:ea typeface="HY견명조" panose="02030600000101010101" pitchFamily="18" charset="-127"/>
              </a:rPr>
              <a:t>年</a:t>
            </a:r>
            <a:r>
              <a:rPr lang="en-US" altLang="ko-KR" sz="1400" dirty="0">
                <a:latin typeface="HY견명조" panose="02030600000101010101" pitchFamily="18" charset="-127"/>
                <a:ea typeface="HY견명조" panose="02030600000101010101" pitchFamily="18" charset="-127"/>
              </a:rPr>
              <a:t>(1692</a:t>
            </a:r>
            <a:r>
              <a:rPr lang="ko-KR" altLang="en-US" sz="1400" dirty="0">
                <a:latin typeface="HY견명조" panose="02030600000101010101" pitchFamily="18" charset="-127"/>
                <a:ea typeface="HY견명조" panose="02030600000101010101" pitchFamily="18" charset="-127"/>
              </a:rPr>
              <a:t>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조선인이 섬</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울릉도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에 이주한 이후</a:t>
            </a:r>
            <a:r>
              <a:rPr lang="en-US" altLang="ko-KR"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구 정부의 </a:t>
            </a:r>
            <a:r>
              <a:rPr lang="ko-KR" altLang="en-US" sz="1400" dirty="0">
                <a:latin typeface="HY견명조" panose="02030600000101010101" pitchFamily="18" charset="-127"/>
                <a:ea typeface="HY견명조" panose="02030600000101010101" pitchFamily="18" charset="-127"/>
              </a:rPr>
              <a:t>관계국</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조선</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과의 </a:t>
            </a:r>
            <a:r>
              <a:rPr lang="ko-KR" altLang="en-US" sz="1400" dirty="0" smtClean="0">
                <a:latin typeface="HY견명조" panose="02030600000101010101" pitchFamily="18" charset="-127"/>
                <a:ea typeface="HY견명조" panose="02030600000101010101" pitchFamily="18" charset="-127"/>
              </a:rPr>
              <a:t>왕복 끝에</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최종적으로 일본</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本邦</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과 관계가 없다는 보고를 제기한 결과</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취지를 검토한 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다음과 같은 지령을 내렸다고 </a:t>
            </a:r>
            <a:r>
              <a:rPr lang="ko-KR" altLang="en-US" sz="1400" dirty="0" smtClean="0">
                <a:latin typeface="HY견명조" panose="02030600000101010101" pitchFamily="18" charset="-127"/>
                <a:ea typeface="HY견명조" panose="02030600000101010101" pitchFamily="18" charset="-127"/>
              </a:rPr>
              <a:t>들은 바가 </a:t>
            </a:r>
            <a:r>
              <a:rPr lang="ko-KR" altLang="en-US" sz="1400" dirty="0">
                <a:latin typeface="HY견명조" panose="02030600000101010101" pitchFamily="18" charset="-127"/>
                <a:ea typeface="HY견명조" panose="02030600000101010101" pitchFamily="18" charset="-127"/>
              </a:rPr>
              <a:t>있습니다</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a:p>
            <a:pPr algn="just" fontAlgn="base"/>
            <a:r>
              <a:rPr lang="ko-KR" altLang="en-US" sz="1400" dirty="0">
                <a:latin typeface="HY견명조" panose="02030600000101010101" pitchFamily="18" charset="-127"/>
                <a:ea typeface="HY견명조" panose="02030600000101010101" pitchFamily="18" charset="-127"/>
              </a:rPr>
              <a:t> </a:t>
            </a:r>
          </a:p>
          <a:p>
            <a:pPr algn="just" fontAlgn="base"/>
            <a:r>
              <a:rPr lang="ko-KR" altLang="en-US" sz="1400" dirty="0" err="1">
                <a:latin typeface="HY견명조" panose="02030600000101010101" pitchFamily="18" charset="-127"/>
                <a:ea typeface="HY견명조" panose="02030600000101010101" pitchFamily="18" charset="-127"/>
              </a:rPr>
              <a:t>지령안</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御指令按</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a:p>
            <a:pPr algn="just" fontAlgn="base"/>
            <a:r>
              <a:rPr lang="ko-KR" altLang="en-US" sz="1400" dirty="0">
                <a:latin typeface="HY견명조" panose="02030600000101010101" pitchFamily="18" charset="-127"/>
                <a:ea typeface="HY견명조" panose="02030600000101010101" pitchFamily="18" charset="-127"/>
              </a:rPr>
              <a:t>질문한 취지의 다케시마 외 한 섬의 건은 본국과 관계 없음을 </a:t>
            </a:r>
            <a:r>
              <a:rPr lang="ko-KR" altLang="en-US" sz="1400" dirty="0" err="1" smtClean="0">
                <a:latin typeface="HY견명조" panose="02030600000101010101" pitchFamily="18" charset="-127"/>
                <a:ea typeface="HY견명조" panose="02030600000101010101" pitchFamily="18" charset="-127"/>
              </a:rPr>
              <a:t>심득</a:t>
            </a:r>
            <a:r>
              <a:rPr lang="ko-KR" altLang="en-US" sz="1400" dirty="0" smtClean="0">
                <a:latin typeface="HY견명조" panose="02030600000101010101" pitchFamily="18" charset="-127"/>
                <a:ea typeface="HY견명조" panose="02030600000101010101" pitchFamily="18" charset="-127"/>
              </a:rPr>
              <a:t> 할 것</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a:p>
            <a:pPr algn="just" fontAlgn="base"/>
            <a:r>
              <a:rPr lang="ko-KR" altLang="en-US" sz="1400" dirty="0">
                <a:latin typeface="HY견명조" panose="02030600000101010101" pitchFamily="18" charset="-127"/>
                <a:ea typeface="HY견명조" panose="02030600000101010101" pitchFamily="18" charset="-127"/>
              </a:rPr>
              <a:t>태정관</a:t>
            </a:r>
          </a:p>
        </p:txBody>
      </p:sp>
    </p:spTree>
    <p:extLst>
      <p:ext uri="{BB962C8B-B14F-4D97-AF65-F5344CB8AC3E}">
        <p14:creationId xmlns:p14="http://schemas.microsoft.com/office/powerpoint/2010/main" val="334260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5" y="992029"/>
            <a:ext cx="1686790" cy="2536724"/>
          </a:xfrm>
          <a:prstGeom prst="rect">
            <a:avLst/>
          </a:prstGeom>
        </p:spPr>
      </p:pic>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498" y="1567893"/>
            <a:ext cx="4829124" cy="3399409"/>
          </a:xfrm>
          <a:prstGeom prst="rect">
            <a:avLst/>
          </a:prstGeom>
        </p:spPr>
      </p:pic>
      <p:sp>
        <p:nvSpPr>
          <p:cNvPr id="4" name="TextBox 3"/>
          <p:cNvSpPr txBox="1"/>
          <p:nvPr/>
        </p:nvSpPr>
        <p:spPr>
          <a:xfrm>
            <a:off x="5651725" y="742392"/>
            <a:ext cx="2610196" cy="1169551"/>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조선 사람들의 힘은 휴지</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休止</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상태이다</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늑대가 </a:t>
            </a:r>
            <a:r>
              <a:rPr lang="ko-KR" altLang="en-US" sz="1400" dirty="0">
                <a:latin typeface="HY견명조" panose="02030600000101010101" pitchFamily="18" charset="-127"/>
                <a:ea typeface="HY견명조" panose="02030600000101010101" pitchFamily="18" charset="-127"/>
              </a:rPr>
              <a:t>대문 안으로 들어오는 것을 막을 수 있을 정도</a:t>
            </a:r>
            <a:r>
              <a:rPr lang="ko-KR" altLang="en-US" sz="1400" dirty="0" smtClean="0">
                <a:latin typeface="HY견명조" panose="02030600000101010101" pitchFamily="18" charset="-127"/>
                <a:ea typeface="HY견명조" panose="02030600000101010101" pitchFamily="18" charset="-127"/>
              </a:rPr>
              <a:t>’ 이상으로는 </a:t>
            </a:r>
            <a:r>
              <a:rPr lang="ko-KR" altLang="en-US" sz="1400" dirty="0">
                <a:latin typeface="HY견명조" panose="02030600000101010101" pitchFamily="18" charset="-127"/>
                <a:ea typeface="HY견명조" panose="02030600000101010101" pitchFamily="18" charset="-127"/>
              </a:rPr>
              <a:t>열심히 일하지 않는다</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6" name="TextBox 5"/>
          <p:cNvSpPr txBox="1"/>
          <p:nvPr/>
        </p:nvSpPr>
        <p:spPr>
          <a:xfrm>
            <a:off x="5635627" y="3267597"/>
            <a:ext cx="2743201" cy="2893100"/>
          </a:xfrm>
          <a:prstGeom prst="rect">
            <a:avLst/>
          </a:prstGeom>
          <a:noFill/>
        </p:spPr>
        <p:txBody>
          <a:bodyPr wrap="square" rtlCol="0">
            <a:spAutoFit/>
          </a:bodyPr>
          <a:lstStyle/>
          <a:p>
            <a:pPr algn="just" fontAlgn="base"/>
            <a:r>
              <a:rPr lang="ko-KR" altLang="en-US" sz="1400" dirty="0" smtClean="0">
                <a:latin typeface="HY견명조" panose="02030600000101010101" pitchFamily="18" charset="-127"/>
                <a:ea typeface="HY견명조" panose="02030600000101010101" pitchFamily="18" charset="-127"/>
              </a:rPr>
              <a:t>훌륭한 </a:t>
            </a:r>
            <a:r>
              <a:rPr lang="ko-KR" altLang="en-US" sz="1400" dirty="0">
                <a:latin typeface="HY견명조" panose="02030600000101010101" pitchFamily="18" charset="-127"/>
                <a:ea typeface="HY견명조" panose="02030600000101010101" pitchFamily="18" charset="-127"/>
              </a:rPr>
              <a:t>기후와 적당한 강우와 비옥한 토지 그리고 내란과 강도로부터 벗어날 수만 있다면 조선 사람들은 행복하고 잘 사는 사람들일 것이다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만약 착취하는 아전과 강제 징수</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그리고 관리들의 악덕한 음모를 철저히 금지시키고 토지세를 공평하게 부과하고 법이 불법의 도구가 아니라 보호를 위한 것이 된다면 조선의 농부들이 일본의 농부만큼 행복하고 부지런하지 않을 이유가 없다고 나는 생각한다</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7" name="TextBox 6"/>
          <p:cNvSpPr txBox="1"/>
          <p:nvPr/>
        </p:nvSpPr>
        <p:spPr>
          <a:xfrm>
            <a:off x="5635627" y="2016437"/>
            <a:ext cx="2693323" cy="1169551"/>
          </a:xfrm>
          <a:prstGeom prst="rect">
            <a:avLst/>
          </a:prstGeom>
          <a:noFill/>
        </p:spPr>
        <p:txBody>
          <a:bodyPr wrap="square" rtlCol="0">
            <a:spAutoFit/>
          </a:bodyPr>
          <a:lstStyle/>
          <a:p>
            <a:pPr algn="just"/>
            <a:r>
              <a:rPr lang="ko-KR" altLang="en-US" sz="1400" dirty="0">
                <a:latin typeface="HY견명조" panose="02030600000101010101" pitchFamily="18" charset="-127"/>
                <a:ea typeface="HY견명조" panose="02030600000101010101" pitchFamily="18" charset="-127"/>
              </a:rPr>
              <a:t>나는 조선이 희망 없고 무기력하고 한심스럽고 애처로운 존재이며 어떤 큰 힘에 의해 퉁겨 다니는 배드민턴의 공과 같은 사람들의 나라라고 생각했다</a:t>
            </a:r>
            <a:r>
              <a:rPr lang="en-US" altLang="ko-KR" sz="1400" dirty="0">
                <a:latin typeface="HY견명조" panose="02030600000101010101" pitchFamily="18" charset="-127"/>
                <a:ea typeface="HY견명조" panose="02030600000101010101" pitchFamily="18" charset="-127"/>
              </a:rPr>
              <a:t>.</a:t>
            </a:r>
            <a:endParaRPr lang="ko-KR" altLang="en-US" sz="1400" dirty="0"/>
          </a:p>
        </p:txBody>
      </p:sp>
    </p:spTree>
    <p:extLst>
      <p:ext uri="{BB962C8B-B14F-4D97-AF65-F5344CB8AC3E}">
        <p14:creationId xmlns:p14="http://schemas.microsoft.com/office/powerpoint/2010/main" val="366039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523" y="1132745"/>
            <a:ext cx="5437294" cy="2944647"/>
          </a:xfrm>
          <a:prstGeom prst="rect">
            <a:avLst/>
          </a:prstGeom>
        </p:spPr>
      </p:pic>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23" y="2437141"/>
            <a:ext cx="5430008" cy="3982006"/>
          </a:xfrm>
          <a:prstGeom prst="rect">
            <a:avLst/>
          </a:prstGeom>
        </p:spPr>
      </p:pic>
      <p:sp>
        <p:nvSpPr>
          <p:cNvPr id="5" name="TextBox 4"/>
          <p:cNvSpPr txBox="1"/>
          <p:nvPr/>
        </p:nvSpPr>
        <p:spPr>
          <a:xfrm>
            <a:off x="6168044" y="1679066"/>
            <a:ext cx="2177934" cy="523220"/>
          </a:xfrm>
          <a:prstGeom prst="rect">
            <a:avLst/>
          </a:prstGeom>
          <a:noFill/>
        </p:spPr>
        <p:txBody>
          <a:bodyPr wrap="square" rtlCol="0">
            <a:spAutoFit/>
          </a:bodyPr>
          <a:lstStyle/>
          <a:p>
            <a:pPr algn="just"/>
            <a:r>
              <a:rPr lang="ko-KR" altLang="en-US" sz="1400" b="1" dirty="0" smtClean="0">
                <a:solidFill>
                  <a:schemeClr val="accent1">
                    <a:lumMod val="50000"/>
                  </a:schemeClr>
                </a:solidFill>
              </a:rPr>
              <a:t>대한제국 칙령 제</a:t>
            </a:r>
            <a:r>
              <a:rPr lang="en-US" altLang="ko-KR" sz="1400" b="1" dirty="0" smtClean="0">
                <a:solidFill>
                  <a:schemeClr val="accent1">
                    <a:lumMod val="50000"/>
                  </a:schemeClr>
                </a:solidFill>
              </a:rPr>
              <a:t>41</a:t>
            </a:r>
            <a:r>
              <a:rPr lang="ko-KR" altLang="en-US" sz="1400" b="1" dirty="0" smtClean="0">
                <a:solidFill>
                  <a:schemeClr val="accent1">
                    <a:lumMod val="50000"/>
                  </a:schemeClr>
                </a:solidFill>
              </a:rPr>
              <a:t>호</a:t>
            </a:r>
            <a:r>
              <a:rPr lang="en-US" altLang="ko-KR" sz="1400" b="1" dirty="0" smtClean="0">
                <a:solidFill>
                  <a:schemeClr val="accent1">
                    <a:lumMod val="50000"/>
                  </a:schemeClr>
                </a:solidFill>
              </a:rPr>
              <a:t>(1900)</a:t>
            </a:r>
            <a:endParaRPr lang="ko-KR" altLang="en-US" sz="1400" b="1" dirty="0">
              <a:solidFill>
                <a:schemeClr val="accent1">
                  <a:lumMod val="50000"/>
                </a:schemeClr>
              </a:solidFill>
            </a:endParaRPr>
          </a:p>
        </p:txBody>
      </p:sp>
      <p:sp>
        <p:nvSpPr>
          <p:cNvPr id="12" name="TextBox 11"/>
          <p:cNvSpPr txBox="1"/>
          <p:nvPr/>
        </p:nvSpPr>
        <p:spPr>
          <a:xfrm>
            <a:off x="6168044" y="2692397"/>
            <a:ext cx="2385752" cy="1384995"/>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제</a:t>
            </a:r>
            <a:r>
              <a:rPr lang="en-US" altLang="ko-KR" sz="1400" dirty="0">
                <a:latin typeface="HY견명조" panose="02030600000101010101" pitchFamily="18" charset="-127"/>
                <a:ea typeface="HY견명조" panose="02030600000101010101" pitchFamily="18" charset="-127"/>
              </a:rPr>
              <a:t>1</a:t>
            </a:r>
            <a:r>
              <a:rPr lang="ko-KR" altLang="en-US" sz="1400" dirty="0">
                <a:latin typeface="HY견명조" panose="02030600000101010101" pitchFamily="18" charset="-127"/>
                <a:ea typeface="HY견명조" panose="02030600000101010101" pitchFamily="18" charset="-127"/>
              </a:rPr>
              <a:t>조 울릉도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鬱陵島</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를 울도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鬱島</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라 개칭하여 강원도에 부속하고 도감을 군수로 개정하여 관제 중에 편입하고 </a:t>
            </a:r>
            <a:r>
              <a:rPr lang="ko-KR" altLang="en-US" sz="1400" dirty="0" err="1">
                <a:latin typeface="HY견명조" panose="02030600000101010101" pitchFamily="18" charset="-127"/>
                <a:ea typeface="HY견명조" panose="02030600000101010101" pitchFamily="18" charset="-127"/>
              </a:rPr>
              <a:t>군등</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郡等</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은 오등</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五等</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으로 할 사</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事</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3" name="TextBox 12"/>
          <p:cNvSpPr txBox="1"/>
          <p:nvPr/>
        </p:nvSpPr>
        <p:spPr>
          <a:xfrm>
            <a:off x="6168044" y="4428144"/>
            <a:ext cx="2385752" cy="1169551"/>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제</a:t>
            </a:r>
            <a:r>
              <a:rPr lang="en-US" altLang="ko-KR" sz="1400" dirty="0">
                <a:latin typeface="HY견명조" panose="02030600000101010101" pitchFamily="18" charset="-127"/>
                <a:ea typeface="HY견명조" panose="02030600000101010101" pitchFamily="18" charset="-127"/>
              </a:rPr>
              <a:t>2</a:t>
            </a:r>
            <a:r>
              <a:rPr lang="ko-KR" altLang="en-US" sz="1400" dirty="0">
                <a:latin typeface="HY견명조" panose="02030600000101010101" pitchFamily="18" charset="-127"/>
                <a:ea typeface="HY견명조" panose="02030600000101010101" pitchFamily="18" charset="-127"/>
              </a:rPr>
              <a:t>조 군청 위치는 </a:t>
            </a:r>
            <a:r>
              <a:rPr lang="ko-KR" altLang="en-US" sz="1400" dirty="0" err="1">
                <a:latin typeface="HY견명조" panose="02030600000101010101" pitchFamily="18" charset="-127"/>
                <a:ea typeface="HY견명조" panose="02030600000101010101" pitchFamily="18" charset="-127"/>
              </a:rPr>
              <a:t>태하동으로</a:t>
            </a:r>
            <a:r>
              <a:rPr lang="ko-KR" altLang="en-US" sz="1400" dirty="0">
                <a:latin typeface="HY견명조" panose="02030600000101010101" pitchFamily="18" charset="-127"/>
                <a:ea typeface="HY견명조" panose="02030600000101010101" pitchFamily="18" charset="-127"/>
              </a:rPr>
              <a:t> 정하고 구역</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區域</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은 울릉</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鬱陵</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전도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全島</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와 죽도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竹島</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석도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石島</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를 관할할 사</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事</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15061987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4" name="TextBox 3"/>
          <p:cNvSpPr txBox="1"/>
          <p:nvPr/>
        </p:nvSpPr>
        <p:spPr>
          <a:xfrm>
            <a:off x="4846321" y="4836853"/>
            <a:ext cx="3516282" cy="738664"/>
          </a:xfrm>
          <a:prstGeom prst="rect">
            <a:avLst/>
          </a:prstGeom>
          <a:noFill/>
        </p:spPr>
        <p:txBody>
          <a:bodyPr wrap="square" rtlCol="0">
            <a:spAutoFit/>
          </a:bodyPr>
          <a:lstStyle/>
          <a:p>
            <a:pPr algn="just"/>
            <a:r>
              <a:rPr lang="en-US" altLang="ko-KR" sz="1400" dirty="0">
                <a:latin typeface="HY견명조" panose="02030600000101010101" pitchFamily="18" charset="-127"/>
                <a:ea typeface="HY견명조" panose="02030600000101010101" pitchFamily="18" charset="-127"/>
              </a:rPr>
              <a:t>1905</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2</a:t>
            </a:r>
            <a:r>
              <a:rPr lang="ko-KR" altLang="en-US" sz="1400" dirty="0">
                <a:latin typeface="HY견명조" panose="02030600000101010101" pitchFamily="18" charset="-127"/>
                <a:ea typeface="HY견명조" panose="02030600000101010101" pitchFamily="18" charset="-127"/>
              </a:rPr>
              <a:t>월 </a:t>
            </a:r>
            <a:r>
              <a:rPr lang="en-US" altLang="ko-KR" sz="1400" dirty="0">
                <a:latin typeface="HY견명조" panose="02030600000101010101" pitchFamily="18" charset="-127"/>
                <a:ea typeface="HY견명조" panose="02030600000101010101" pitchFamily="18" charset="-127"/>
              </a:rPr>
              <a:t>22</a:t>
            </a:r>
            <a:r>
              <a:rPr lang="ko-KR" altLang="en-US" sz="1400" dirty="0">
                <a:latin typeface="HY견명조" panose="02030600000101010101" pitchFamily="18" charset="-127"/>
                <a:ea typeface="HY견명조" panose="02030600000101010101" pitchFamily="18" charset="-127"/>
              </a:rPr>
              <a:t>일 </a:t>
            </a:r>
            <a:r>
              <a:rPr lang="ko-KR" altLang="en-US" sz="1400" dirty="0" err="1">
                <a:latin typeface="HY견명조" panose="02030600000101010101" pitchFamily="18" charset="-127"/>
                <a:ea typeface="HY견명조" panose="02030600000101010101" pitchFamily="18" charset="-127"/>
              </a:rPr>
              <a:t>시마네현은</a:t>
            </a:r>
            <a:r>
              <a:rPr lang="ko-KR" altLang="en-US" sz="1400" dirty="0">
                <a:latin typeface="HY견명조" panose="02030600000101010101" pitchFamily="18" charset="-127"/>
                <a:ea typeface="HY견명조" panose="02030600000101010101" pitchFamily="18" charset="-127"/>
              </a:rPr>
              <a:t> 내부 </a:t>
            </a:r>
            <a:r>
              <a:rPr lang="ko-KR" altLang="en-US" sz="1400" dirty="0" err="1">
                <a:latin typeface="HY견명조" panose="02030600000101010101" pitchFamily="18" charset="-127"/>
                <a:ea typeface="HY견명조" panose="02030600000101010101" pitchFamily="18" charset="-127"/>
              </a:rPr>
              <a:t>회람용이란</a:t>
            </a:r>
            <a:r>
              <a:rPr lang="ko-KR" altLang="en-US" sz="1400" dirty="0">
                <a:latin typeface="HY견명조" panose="02030600000101010101" pitchFamily="18" charset="-127"/>
                <a:ea typeface="HY견명조" panose="02030600000101010101" pitchFamily="18" charset="-127"/>
              </a:rPr>
              <a:t> 도장을 찍어 관보에 게시된 바 없이 「</a:t>
            </a:r>
            <a:r>
              <a:rPr lang="ko-KR" altLang="en-US" sz="1400" dirty="0" err="1">
                <a:latin typeface="HY견명조" panose="02030600000101010101" pitchFamily="18" charset="-127"/>
                <a:ea typeface="HY견명조" panose="02030600000101010101" pitchFamily="18" charset="-127"/>
              </a:rPr>
              <a:t>시마네현</a:t>
            </a:r>
            <a:r>
              <a:rPr lang="ko-KR" altLang="en-US" sz="1400" dirty="0">
                <a:latin typeface="HY견명조" panose="02030600000101010101" pitchFamily="18" charset="-127"/>
                <a:ea typeface="HY견명조" panose="02030600000101010101" pitchFamily="18" charset="-127"/>
              </a:rPr>
              <a:t> 고시 제</a:t>
            </a:r>
            <a:r>
              <a:rPr lang="en-US" altLang="ko-KR" sz="1400" dirty="0">
                <a:latin typeface="HY견명조" panose="02030600000101010101" pitchFamily="18" charset="-127"/>
                <a:ea typeface="HY견명조" panose="02030600000101010101" pitchFamily="18" charset="-127"/>
              </a:rPr>
              <a:t>40</a:t>
            </a:r>
            <a:r>
              <a:rPr lang="ko-KR" altLang="en-US" sz="1400" dirty="0" err="1">
                <a:latin typeface="HY견명조" panose="02030600000101010101" pitchFamily="18" charset="-127"/>
                <a:ea typeface="HY견명조" panose="02030600000101010101" pitchFamily="18" charset="-127"/>
              </a:rPr>
              <a:t>호」를</a:t>
            </a:r>
            <a:r>
              <a:rPr lang="ko-KR" altLang="en-US"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고시함</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5" name="TextBox 4"/>
          <p:cNvSpPr txBox="1"/>
          <p:nvPr/>
        </p:nvSpPr>
        <p:spPr>
          <a:xfrm>
            <a:off x="4846321" y="1908814"/>
            <a:ext cx="3233650" cy="954107"/>
          </a:xfrm>
          <a:prstGeom prst="rect">
            <a:avLst/>
          </a:prstGeom>
          <a:noFill/>
        </p:spPr>
        <p:txBody>
          <a:bodyPr wrap="square" rtlCol="0">
            <a:spAutoFit/>
          </a:bodyPr>
          <a:lstStyle/>
          <a:p>
            <a:pPr algn="just"/>
            <a:r>
              <a:rPr lang="ja-JP" altLang="en-US" sz="1400" dirty="0" smtClean="0"/>
              <a:t>北</a:t>
            </a:r>
            <a:r>
              <a:rPr lang="ja-JP" altLang="en-US" sz="1400" dirty="0"/>
              <a:t>緯三十七度九分三十秒東經百三十一度五十五分隱岐島ヲ距ル西北八十五浬二在ル島嶼ヲ竹島ト稱シ自今本縣所屬隱岐島司ノ所管ト定メラ</a:t>
            </a:r>
            <a:r>
              <a:rPr lang="ja-JP" altLang="en-US" sz="1400" dirty="0" smtClean="0"/>
              <a:t>ル</a:t>
            </a:r>
            <a:endParaRPr lang="ko-KR" altLang="en-US" sz="1400" dirty="0"/>
          </a:p>
        </p:txBody>
      </p:sp>
      <p:sp>
        <p:nvSpPr>
          <p:cNvPr id="6" name="TextBox 5"/>
          <p:cNvSpPr txBox="1"/>
          <p:nvPr/>
        </p:nvSpPr>
        <p:spPr>
          <a:xfrm>
            <a:off x="4846321" y="3149599"/>
            <a:ext cx="3516282" cy="1169551"/>
          </a:xfrm>
          <a:prstGeom prst="rect">
            <a:avLst/>
          </a:prstGeom>
          <a:noFill/>
        </p:spPr>
        <p:txBody>
          <a:bodyPr wrap="square" rtlCol="0">
            <a:spAutoFit/>
          </a:bodyPr>
          <a:lstStyle/>
          <a:p>
            <a:pPr algn="just"/>
            <a:r>
              <a:rPr lang="ko-KR" altLang="en-US" sz="1400" dirty="0">
                <a:latin typeface="HY견명조" panose="02030600000101010101" pitchFamily="18" charset="-127"/>
                <a:ea typeface="HY견명조" panose="02030600000101010101" pitchFamily="18" charset="-127"/>
              </a:rPr>
              <a:t>북위 </a:t>
            </a:r>
            <a:r>
              <a:rPr lang="en-US" altLang="ko-KR" sz="1400" dirty="0">
                <a:latin typeface="HY견명조" panose="02030600000101010101" pitchFamily="18" charset="-127"/>
                <a:ea typeface="HY견명조" panose="02030600000101010101" pitchFamily="18" charset="-127"/>
              </a:rPr>
              <a:t>37</a:t>
            </a:r>
            <a:r>
              <a:rPr lang="ko-KR" altLang="en-US" sz="1400" dirty="0">
                <a:latin typeface="HY견명조" panose="02030600000101010101" pitchFamily="18" charset="-127"/>
                <a:ea typeface="HY견명조" panose="02030600000101010101" pitchFamily="18" charset="-127"/>
              </a:rPr>
              <a:t>도 </a:t>
            </a:r>
            <a:r>
              <a:rPr lang="en-US" altLang="ko-KR" sz="1400" dirty="0">
                <a:latin typeface="HY견명조" panose="02030600000101010101" pitchFamily="18" charset="-127"/>
                <a:ea typeface="HY견명조" panose="02030600000101010101" pitchFamily="18" charset="-127"/>
              </a:rPr>
              <a:t>9</a:t>
            </a:r>
            <a:r>
              <a:rPr lang="ko-KR" altLang="en-US" sz="1400" dirty="0">
                <a:latin typeface="HY견명조" panose="02030600000101010101" pitchFamily="18" charset="-127"/>
                <a:ea typeface="HY견명조" panose="02030600000101010101" pitchFamily="18" charset="-127"/>
              </a:rPr>
              <a:t>분 </a:t>
            </a:r>
            <a:r>
              <a:rPr lang="en-US" altLang="ko-KR" sz="1400" dirty="0">
                <a:latin typeface="HY견명조" panose="02030600000101010101" pitchFamily="18" charset="-127"/>
                <a:ea typeface="HY견명조" panose="02030600000101010101" pitchFamily="18" charset="-127"/>
              </a:rPr>
              <a:t>30</a:t>
            </a:r>
            <a:r>
              <a:rPr lang="ko-KR" altLang="en-US" sz="1400" dirty="0">
                <a:latin typeface="HY견명조" panose="02030600000101010101" pitchFamily="18" charset="-127"/>
                <a:ea typeface="HY견명조" panose="02030600000101010101" pitchFamily="18" charset="-127"/>
              </a:rPr>
              <a:t>초</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동경 </a:t>
            </a:r>
            <a:r>
              <a:rPr lang="en-US" altLang="ko-KR" sz="1400" dirty="0">
                <a:latin typeface="HY견명조" panose="02030600000101010101" pitchFamily="18" charset="-127"/>
                <a:ea typeface="HY견명조" panose="02030600000101010101" pitchFamily="18" charset="-127"/>
              </a:rPr>
              <a:t>131</a:t>
            </a:r>
            <a:r>
              <a:rPr lang="ko-KR" altLang="en-US" sz="1400" dirty="0">
                <a:latin typeface="HY견명조" panose="02030600000101010101" pitchFamily="18" charset="-127"/>
                <a:ea typeface="HY견명조" panose="02030600000101010101" pitchFamily="18" charset="-127"/>
              </a:rPr>
              <a:t>도 </a:t>
            </a:r>
            <a:r>
              <a:rPr lang="en-US" altLang="ko-KR" sz="1400" dirty="0">
                <a:latin typeface="HY견명조" panose="02030600000101010101" pitchFamily="18" charset="-127"/>
                <a:ea typeface="HY견명조" panose="02030600000101010101" pitchFamily="18" charset="-127"/>
              </a:rPr>
              <a:t>55</a:t>
            </a:r>
            <a:r>
              <a:rPr lang="ko-KR" altLang="en-US" sz="1400" dirty="0">
                <a:latin typeface="HY견명조" panose="02030600000101010101" pitchFamily="18" charset="-127"/>
                <a:ea typeface="HY견명조" panose="02030600000101010101" pitchFamily="18" charset="-127"/>
              </a:rPr>
              <a:t>분</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오키시마</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隱岐島</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에서 서북으로 </a:t>
            </a:r>
            <a:r>
              <a:rPr lang="en-US" altLang="ko-KR" sz="1400" dirty="0">
                <a:latin typeface="HY견명조" panose="02030600000101010101" pitchFamily="18" charset="-127"/>
                <a:ea typeface="HY견명조" panose="02030600000101010101" pitchFamily="18" charset="-127"/>
              </a:rPr>
              <a:t>85</a:t>
            </a:r>
            <a:r>
              <a:rPr lang="ko-KR" altLang="en-US" sz="1400" dirty="0">
                <a:latin typeface="HY견명조" panose="02030600000101010101" pitchFamily="18" charset="-127"/>
                <a:ea typeface="HY견명조" panose="02030600000101010101" pitchFamily="18" charset="-127"/>
              </a:rPr>
              <a:t>해리 거리에 있는 섬을 다케시마</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竹島</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라고 칭하고 지금 이후부터는 </a:t>
            </a:r>
            <a:r>
              <a:rPr lang="ko-KR" altLang="en-US" sz="1400" dirty="0" err="1">
                <a:latin typeface="HY견명조" panose="02030600000101010101" pitchFamily="18" charset="-127"/>
                <a:ea typeface="HY견명조" panose="02030600000101010101" pitchFamily="18" charset="-127"/>
              </a:rPr>
              <a:t>본현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本縣</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소속의 </a:t>
            </a:r>
            <a:r>
              <a:rPr lang="ko-KR" altLang="en-US" sz="1400" dirty="0" err="1">
                <a:latin typeface="HY견명조" panose="02030600000101010101" pitchFamily="18" charset="-127"/>
                <a:ea typeface="HY견명조" panose="02030600000101010101" pitchFamily="18" charset="-127"/>
              </a:rPr>
              <a:t>오키도사의</a:t>
            </a:r>
            <a:r>
              <a:rPr lang="ko-KR" altLang="en-US" sz="1400" dirty="0">
                <a:latin typeface="HY견명조" panose="02030600000101010101" pitchFamily="18" charset="-127"/>
                <a:ea typeface="HY견명조" panose="02030600000101010101" pitchFamily="18" charset="-127"/>
              </a:rPr>
              <a:t> 소관으로 정한다</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7" name="TextBox 6"/>
          <p:cNvSpPr txBox="1"/>
          <p:nvPr/>
        </p:nvSpPr>
        <p:spPr>
          <a:xfrm>
            <a:off x="4323461" y="1314359"/>
            <a:ext cx="3133899" cy="307777"/>
          </a:xfrm>
          <a:prstGeom prst="rect">
            <a:avLst/>
          </a:prstGeom>
          <a:noFill/>
        </p:spPr>
        <p:txBody>
          <a:bodyPr wrap="square" rtlCol="0">
            <a:spAutoFit/>
          </a:bodyPr>
          <a:lstStyle/>
          <a:p>
            <a:r>
              <a:rPr lang="ko-KR" altLang="en-US" sz="1400" b="1" dirty="0" err="1" smtClean="0">
                <a:solidFill>
                  <a:schemeClr val="accent1">
                    <a:lumMod val="50000"/>
                  </a:schemeClr>
                </a:solidFill>
              </a:rPr>
              <a:t>시마네현</a:t>
            </a:r>
            <a:r>
              <a:rPr lang="ko-KR" altLang="en-US" sz="1400" b="1" dirty="0" smtClean="0">
                <a:solidFill>
                  <a:schemeClr val="accent1">
                    <a:lumMod val="50000"/>
                  </a:schemeClr>
                </a:solidFill>
              </a:rPr>
              <a:t> 고시 </a:t>
            </a:r>
            <a:r>
              <a:rPr lang="en-US" altLang="ko-KR" sz="1400" b="1" dirty="0" smtClean="0">
                <a:solidFill>
                  <a:schemeClr val="accent1">
                    <a:lumMod val="50000"/>
                  </a:schemeClr>
                </a:solidFill>
              </a:rPr>
              <a:t>40</a:t>
            </a:r>
            <a:r>
              <a:rPr lang="ko-KR" altLang="en-US" sz="1400" b="1" dirty="0" smtClean="0">
                <a:solidFill>
                  <a:schemeClr val="accent1">
                    <a:lumMod val="50000"/>
                  </a:schemeClr>
                </a:solidFill>
              </a:rPr>
              <a:t>호</a:t>
            </a:r>
            <a:r>
              <a:rPr lang="en-US" altLang="ko-KR" sz="1400" b="1" dirty="0" smtClean="0">
                <a:solidFill>
                  <a:schemeClr val="accent1">
                    <a:lumMod val="50000"/>
                  </a:schemeClr>
                </a:solidFill>
              </a:rPr>
              <a:t>(1905.2.22)</a:t>
            </a:r>
            <a:endParaRPr lang="ko-KR" altLang="en-US" sz="1400" b="1" dirty="0">
              <a:solidFill>
                <a:schemeClr val="accent1">
                  <a:lumMod val="50000"/>
                </a:schemeClr>
              </a:solidFill>
            </a:endParaRPr>
          </a:p>
        </p:txBody>
      </p:sp>
      <p:pic>
        <p:nvPicPr>
          <p:cNvPr id="9" name="그림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14" y="1248893"/>
            <a:ext cx="3562847" cy="5058481"/>
          </a:xfrm>
          <a:prstGeom prst="rect">
            <a:avLst/>
          </a:prstGeom>
        </p:spPr>
      </p:pic>
    </p:spTree>
    <p:extLst>
      <p:ext uri="{BB962C8B-B14F-4D97-AF65-F5344CB8AC3E}">
        <p14:creationId xmlns:p14="http://schemas.microsoft.com/office/powerpoint/2010/main" val="28386404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05" y="1404919"/>
            <a:ext cx="3640067" cy="4995881"/>
          </a:xfrm>
          <a:prstGeom prst="rect">
            <a:avLst/>
          </a:prstGeom>
        </p:spPr>
      </p:pic>
      <p:sp>
        <p:nvSpPr>
          <p:cNvPr id="5" name="TextBox 4"/>
          <p:cNvSpPr txBox="1"/>
          <p:nvPr/>
        </p:nvSpPr>
        <p:spPr>
          <a:xfrm>
            <a:off x="4713316" y="1932951"/>
            <a:ext cx="3574473" cy="523220"/>
          </a:xfrm>
          <a:prstGeom prst="rect">
            <a:avLst/>
          </a:prstGeom>
          <a:noFill/>
        </p:spPr>
        <p:txBody>
          <a:bodyPr wrap="square" rtlCol="0">
            <a:spAutoFit/>
          </a:bodyPr>
          <a:lstStyle/>
          <a:p>
            <a:pPr algn="just" fontAlgn="base"/>
            <a:r>
              <a:rPr lang="ko-KR" altLang="en-US" sz="1400" b="1" dirty="0">
                <a:solidFill>
                  <a:schemeClr val="accent1">
                    <a:lumMod val="50000"/>
                  </a:schemeClr>
                </a:solidFill>
              </a:rPr>
              <a:t>일로전쟁실기</a:t>
            </a:r>
            <a:r>
              <a:rPr lang="en-US" altLang="ko-KR" sz="1400" b="1" dirty="0">
                <a:solidFill>
                  <a:schemeClr val="accent1">
                    <a:lumMod val="50000"/>
                  </a:schemeClr>
                </a:solidFill>
              </a:rPr>
              <a:t>(</a:t>
            </a:r>
            <a:r>
              <a:rPr lang="ko-KR" altLang="en-US" sz="1400" b="1" dirty="0">
                <a:solidFill>
                  <a:schemeClr val="accent1">
                    <a:lumMod val="50000"/>
                  </a:schemeClr>
                </a:solidFill>
              </a:rPr>
              <a:t>日露戰爭實記</a:t>
            </a:r>
            <a:r>
              <a:rPr lang="en-US" altLang="ko-KR" sz="1400" b="1" dirty="0">
                <a:solidFill>
                  <a:schemeClr val="accent1">
                    <a:lumMod val="50000"/>
                  </a:schemeClr>
                </a:solidFill>
              </a:rPr>
              <a:t>) </a:t>
            </a:r>
            <a:r>
              <a:rPr lang="ko-KR" altLang="en-US" sz="1400" b="1" dirty="0">
                <a:solidFill>
                  <a:schemeClr val="accent1">
                    <a:lumMod val="50000"/>
                  </a:schemeClr>
                </a:solidFill>
              </a:rPr>
              <a:t>제</a:t>
            </a:r>
            <a:r>
              <a:rPr lang="en-US" altLang="ko-KR" sz="1400" b="1" dirty="0">
                <a:solidFill>
                  <a:schemeClr val="accent1">
                    <a:lumMod val="50000"/>
                  </a:schemeClr>
                </a:solidFill>
              </a:rPr>
              <a:t>(</a:t>
            </a:r>
            <a:r>
              <a:rPr lang="ko-KR" altLang="en-US" sz="1400" b="1" dirty="0">
                <a:solidFill>
                  <a:schemeClr val="accent1">
                    <a:lumMod val="50000"/>
                  </a:schemeClr>
                </a:solidFill>
              </a:rPr>
              <a:t>第</a:t>
            </a:r>
            <a:r>
              <a:rPr lang="en-US" altLang="ko-KR" sz="1400" b="1" dirty="0">
                <a:solidFill>
                  <a:schemeClr val="accent1">
                    <a:lumMod val="50000"/>
                  </a:schemeClr>
                </a:solidFill>
              </a:rPr>
              <a:t>)76</a:t>
            </a:r>
            <a:r>
              <a:rPr lang="ko-KR" altLang="en-US" sz="1400" b="1" dirty="0">
                <a:solidFill>
                  <a:schemeClr val="accent1">
                    <a:lumMod val="50000"/>
                  </a:schemeClr>
                </a:solidFill>
              </a:rPr>
              <a:t>편</a:t>
            </a:r>
            <a:r>
              <a:rPr lang="en-US" altLang="ko-KR" sz="1400" b="1" dirty="0">
                <a:solidFill>
                  <a:schemeClr val="accent1">
                    <a:lumMod val="50000"/>
                  </a:schemeClr>
                </a:solidFill>
              </a:rPr>
              <a:t>(</a:t>
            </a:r>
            <a:r>
              <a:rPr lang="ko-KR" altLang="en-US" sz="1400" b="1" dirty="0">
                <a:solidFill>
                  <a:schemeClr val="accent1">
                    <a:lumMod val="50000"/>
                  </a:schemeClr>
                </a:solidFill>
              </a:rPr>
              <a:t>編</a:t>
            </a:r>
            <a:r>
              <a:rPr lang="en-US" altLang="ko-KR" sz="1400" b="1" dirty="0" smtClean="0">
                <a:solidFill>
                  <a:schemeClr val="accent1">
                    <a:lumMod val="50000"/>
                  </a:schemeClr>
                </a:solidFill>
              </a:rPr>
              <a:t>) </a:t>
            </a:r>
            <a:r>
              <a:rPr lang="ko-KR" altLang="en-US" sz="1400" b="1" dirty="0" smtClean="0">
                <a:solidFill>
                  <a:schemeClr val="accent1">
                    <a:lumMod val="50000"/>
                  </a:schemeClr>
                </a:solidFill>
              </a:rPr>
              <a:t>한국전도</a:t>
            </a:r>
            <a:r>
              <a:rPr lang="en-US" altLang="ko-KR" sz="1400" b="1" dirty="0" smtClean="0">
                <a:solidFill>
                  <a:schemeClr val="accent1">
                    <a:lumMod val="50000"/>
                  </a:schemeClr>
                </a:solidFill>
              </a:rPr>
              <a:t>. 1905</a:t>
            </a:r>
            <a:r>
              <a:rPr lang="ko-KR" altLang="en-US" sz="1400" b="1" dirty="0" smtClean="0">
                <a:solidFill>
                  <a:schemeClr val="accent1">
                    <a:lumMod val="50000"/>
                  </a:schemeClr>
                </a:solidFill>
              </a:rPr>
              <a:t>년 </a:t>
            </a:r>
            <a:endParaRPr lang="ko-KR" altLang="en-US" sz="1400" b="1" dirty="0">
              <a:solidFill>
                <a:schemeClr val="accent1">
                  <a:lumMod val="50000"/>
                </a:schemeClr>
              </a:solidFill>
            </a:endParaRPr>
          </a:p>
        </p:txBody>
      </p:sp>
      <p:sp>
        <p:nvSpPr>
          <p:cNvPr id="6" name="타원 5"/>
          <p:cNvSpPr/>
          <p:nvPr/>
        </p:nvSpPr>
        <p:spPr>
          <a:xfrm>
            <a:off x="3619738" y="3990109"/>
            <a:ext cx="565266" cy="58189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4713316" y="2818015"/>
            <a:ext cx="3300153" cy="2246769"/>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울릉도는 </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울릉도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鬱陵島</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송도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松島</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로</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독도는 </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죽도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竹島</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リヤンコ</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レト岩</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로 표기되어 있다</a:t>
            </a:r>
            <a:r>
              <a:rPr lang="en-US" altLang="ko-KR" sz="1400" dirty="0">
                <a:latin typeface="HY견명조" panose="02030600000101010101" pitchFamily="18" charset="-127"/>
                <a:ea typeface="HY견명조" panose="02030600000101010101" pitchFamily="18" charset="-127"/>
              </a:rPr>
              <a:t>. </a:t>
            </a:r>
            <a:endParaRPr lang="en-US" altLang="ko-KR" sz="1400" dirty="0" smtClean="0">
              <a:latin typeface="HY견명조" panose="02030600000101010101" pitchFamily="18" charset="-127"/>
              <a:ea typeface="HY견명조" panose="02030600000101010101" pitchFamily="18" charset="-127"/>
            </a:endParaRPr>
          </a:p>
          <a:p>
            <a:pPr algn="just" fontAlgn="base"/>
            <a:r>
              <a:rPr lang="en-US" altLang="ko-KR"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독도가 </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죽도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竹島</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로 표기되어 있긴 하지만</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한국전도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韓國全圖</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라는 명칭의 지도에 독도를 포함시키기 위해 굳이 지도를 기형적으로 만들어 놓은 점이 이채롭다</a:t>
            </a:r>
            <a:r>
              <a:rPr lang="en-US" altLang="ko-KR" sz="1400" dirty="0" smtClean="0">
                <a:latin typeface="HY견명조" panose="02030600000101010101" pitchFamily="18" charset="-127"/>
                <a:ea typeface="HY견명조" panose="02030600000101010101" pitchFamily="18" charset="-127"/>
              </a:rPr>
              <a:t>.</a:t>
            </a:r>
          </a:p>
          <a:p>
            <a:pPr algn="just" fontAlgn="base"/>
            <a:r>
              <a:rPr lang="en-US" altLang="ko-KR"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일본 스스로도 독도를 한국영토로 인지했음을 방증하는 </a:t>
            </a:r>
            <a:r>
              <a:rPr lang="ko-KR" altLang="en-US" sz="1400" dirty="0" smtClean="0">
                <a:latin typeface="HY견명조" panose="02030600000101010101" pitchFamily="18" charset="-127"/>
                <a:ea typeface="HY견명조" panose="02030600000101010101" pitchFamily="18" charset="-127"/>
              </a:rPr>
              <a:t>자료</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14996536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72" y="2128191"/>
            <a:ext cx="4308566" cy="3370411"/>
          </a:xfrm>
          <a:prstGeom prst="rect">
            <a:avLst/>
          </a:prstGeom>
        </p:spPr>
      </p:pic>
      <p:sp>
        <p:nvSpPr>
          <p:cNvPr id="7" name="TextBox 6"/>
          <p:cNvSpPr txBox="1"/>
          <p:nvPr/>
        </p:nvSpPr>
        <p:spPr>
          <a:xfrm>
            <a:off x="937890" y="5561215"/>
            <a:ext cx="2894277" cy="276999"/>
          </a:xfrm>
          <a:prstGeom prst="rect">
            <a:avLst/>
          </a:prstGeom>
          <a:noFill/>
        </p:spPr>
        <p:txBody>
          <a:bodyPr wrap="square" rtlCol="0">
            <a:spAutoFit/>
          </a:bodyPr>
          <a:lstStyle/>
          <a:p>
            <a:pPr algn="just"/>
            <a:r>
              <a:rPr lang="ko-KR" altLang="en-US" sz="1200" dirty="0" smtClean="0"/>
              <a:t>연합군 최고사령부 관할 구역</a:t>
            </a:r>
            <a:r>
              <a:rPr lang="en-US" altLang="ko-KR" sz="1200" dirty="0" smtClean="0"/>
              <a:t>. 1946.1</a:t>
            </a:r>
            <a:endParaRPr lang="ko-KR" altLang="en-US" sz="1200" dirty="0"/>
          </a:p>
        </p:txBody>
      </p:sp>
      <p:sp>
        <p:nvSpPr>
          <p:cNvPr id="14" name="TextBox 13"/>
          <p:cNvSpPr txBox="1"/>
          <p:nvPr/>
        </p:nvSpPr>
        <p:spPr>
          <a:xfrm>
            <a:off x="760614" y="1318373"/>
            <a:ext cx="3458094" cy="738664"/>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1946</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6</a:t>
            </a:r>
            <a:r>
              <a:rPr lang="ko-KR" altLang="en-US" sz="1400" dirty="0">
                <a:latin typeface="HY견명조" panose="02030600000101010101" pitchFamily="18" charset="-127"/>
                <a:ea typeface="HY견명조" panose="02030600000101010101" pitchFamily="18" charset="-127"/>
              </a:rPr>
              <a:t>월</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연합군 최고 사령부 지령</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독도 </a:t>
            </a:r>
            <a:r>
              <a:rPr lang="en-US" altLang="ko-KR" sz="1400" dirty="0">
                <a:latin typeface="HY견명조" panose="02030600000101010101" pitchFamily="18" charset="-127"/>
                <a:ea typeface="HY견명조" panose="02030600000101010101" pitchFamily="18" charset="-127"/>
              </a:rPr>
              <a:t>12</a:t>
            </a:r>
            <a:r>
              <a:rPr lang="ko-KR" altLang="en-US" sz="1400" dirty="0">
                <a:latin typeface="HY견명조" panose="02030600000101010101" pitchFamily="18" charset="-127"/>
                <a:ea typeface="HY견명조" panose="02030600000101010101" pitchFamily="18" charset="-127"/>
              </a:rPr>
              <a:t>해리 내 일본의 선박이나 승무원의 접근 금지</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16" name="TextBox 15"/>
          <p:cNvSpPr txBox="1"/>
          <p:nvPr/>
        </p:nvSpPr>
        <p:spPr>
          <a:xfrm>
            <a:off x="5195455" y="1396387"/>
            <a:ext cx="3458094" cy="1169551"/>
          </a:xfrm>
          <a:prstGeom prst="rect">
            <a:avLst/>
          </a:prstGeom>
          <a:solidFill>
            <a:schemeClr val="accent6">
              <a:lumMod val="20000"/>
              <a:lumOff val="80000"/>
            </a:schemeClr>
          </a:solid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1949</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11</a:t>
            </a:r>
            <a:r>
              <a:rPr lang="ko-KR" altLang="en-US" sz="1400" dirty="0">
                <a:latin typeface="HY견명조" panose="02030600000101010101" pitchFamily="18" charset="-127"/>
                <a:ea typeface="HY견명조" panose="02030600000101010101" pitchFamily="18" charset="-127"/>
              </a:rPr>
              <a:t>월</a:t>
            </a:r>
            <a:r>
              <a:rPr lang="en-US" altLang="ko-KR" sz="1400" dirty="0">
                <a:latin typeface="HY견명조" panose="02030600000101010101" pitchFamily="18" charset="-127"/>
                <a:ea typeface="HY견명조" panose="02030600000101010101" pitchFamily="18" charset="-127"/>
              </a:rPr>
              <a:t>2</a:t>
            </a:r>
            <a:r>
              <a:rPr lang="ko-KR" altLang="en-US" sz="1400" dirty="0">
                <a:latin typeface="HY견명조" panose="02030600000101010101" pitchFamily="18" charset="-127"/>
                <a:ea typeface="HY견명조" panose="02030600000101010101" pitchFamily="18" charset="-127"/>
              </a:rPr>
              <a:t>일 제</a:t>
            </a:r>
            <a:r>
              <a:rPr lang="en-US" altLang="ko-KR" sz="1400" dirty="0">
                <a:latin typeface="HY견명조" panose="02030600000101010101" pitchFamily="18" charset="-127"/>
                <a:ea typeface="HY견명조" panose="02030600000101010101" pitchFamily="18" charset="-127"/>
              </a:rPr>
              <a:t>5</a:t>
            </a:r>
            <a:r>
              <a:rPr lang="ko-KR" altLang="en-US" sz="1400" dirty="0">
                <a:latin typeface="HY견명조" panose="02030600000101010101" pitchFamily="18" charset="-127"/>
                <a:ea typeface="HY견명조" panose="02030600000101010101" pitchFamily="18" charset="-127"/>
              </a:rPr>
              <a:t>차 초안</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a:p>
            <a:pPr algn="just" fontAlgn="base"/>
            <a:r>
              <a:rPr lang="en-US" altLang="ko-KR" sz="1400" dirty="0" smtClean="0">
                <a:latin typeface="HY견명조" panose="02030600000101010101" pitchFamily="18" charset="-127"/>
                <a:ea typeface="HY견명조" panose="02030600000101010101" pitchFamily="18" charset="-127"/>
              </a:rPr>
              <a:t> </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일본은 이에 한국을 위하여 한국 본토 및 근해의 모든 섬들에 대한 권리</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권원을 포기하며 여기에는 제주도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거문도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울릉도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독도 및 </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포함된다</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7" name="TextBox 16"/>
          <p:cNvSpPr txBox="1"/>
          <p:nvPr/>
        </p:nvSpPr>
        <p:spPr>
          <a:xfrm>
            <a:off x="5195455" y="2758207"/>
            <a:ext cx="3458094" cy="2462213"/>
          </a:xfrm>
          <a:prstGeom prst="rect">
            <a:avLst/>
          </a:prstGeom>
          <a:solidFill>
            <a:schemeClr val="accent2">
              <a:lumMod val="20000"/>
              <a:lumOff val="80000"/>
            </a:schemeClr>
          </a:solid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1949</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11</a:t>
            </a:r>
            <a:r>
              <a:rPr lang="ko-KR" altLang="en-US" sz="1400" dirty="0">
                <a:latin typeface="HY견명조" panose="02030600000101010101" pitchFamily="18" charset="-127"/>
                <a:ea typeface="HY견명조" panose="02030600000101010101" pitchFamily="18" charset="-127"/>
              </a:rPr>
              <a:t>월</a:t>
            </a:r>
            <a:r>
              <a:rPr lang="en-US" altLang="ko-KR" sz="1400" dirty="0">
                <a:latin typeface="HY견명조" panose="02030600000101010101" pitchFamily="18" charset="-127"/>
                <a:ea typeface="HY견명조" panose="02030600000101010101" pitchFamily="18" charset="-127"/>
              </a:rPr>
              <a:t>19</a:t>
            </a:r>
            <a:r>
              <a:rPr lang="ko-KR" altLang="en-US" sz="1400" dirty="0">
                <a:latin typeface="HY견명조" panose="02030600000101010101" pitchFamily="18" charset="-127"/>
                <a:ea typeface="HY견명조" panose="02030600000101010101" pitchFamily="18" charset="-127"/>
              </a:rPr>
              <a:t>일 </a:t>
            </a:r>
            <a:r>
              <a:rPr lang="ko-KR" altLang="en-US" sz="1400" dirty="0" err="1">
                <a:latin typeface="HY견명조" panose="02030600000101010101" pitchFamily="18" charset="-127"/>
                <a:ea typeface="HY견명조" panose="02030600000101010101" pitchFamily="18" charset="-127"/>
              </a:rPr>
              <a:t>시볼드의</a:t>
            </a:r>
            <a:r>
              <a:rPr lang="ko-KR" altLang="en-US" sz="1400" dirty="0">
                <a:latin typeface="HY견명조" panose="02030600000101010101" pitchFamily="18" charset="-127"/>
                <a:ea typeface="HY견명조" panose="02030600000101010101" pitchFamily="18" charset="-127"/>
              </a:rPr>
              <a:t> 보고서 </a:t>
            </a:r>
          </a:p>
          <a:p>
            <a:pPr algn="just" fontAlgn="base"/>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이전에 일본이 소유했던 한국 방면 섬들의 처분과 관련해 독도를 우리가 제안한 제</a:t>
            </a:r>
            <a:r>
              <a:rPr lang="en-US" altLang="ko-KR" sz="1400" dirty="0">
                <a:latin typeface="HY견명조" panose="02030600000101010101" pitchFamily="18" charset="-127"/>
                <a:ea typeface="HY견명조" panose="02030600000101010101" pitchFamily="18" charset="-127"/>
              </a:rPr>
              <a:t>3</a:t>
            </a:r>
            <a:r>
              <a:rPr lang="ko-KR" altLang="en-US" sz="1400" dirty="0">
                <a:latin typeface="HY견명조" panose="02030600000101010101" pitchFamily="18" charset="-127"/>
                <a:ea typeface="HY견명조" panose="02030600000101010101" pitchFamily="18" charset="-127"/>
              </a:rPr>
              <a:t>조에서 일본에 속하는 것으로 특정할 것을 제안한다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이들 섬에 대한 일본의 영유권 주장은 오래되었고 유효한 것으로 보이며 이들은 한국 해안 외곽의 섬들로 간주하기는 어렵다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또한 </a:t>
            </a:r>
            <a:r>
              <a:rPr lang="ko-KR" altLang="en-US" sz="1400" dirty="0" err="1">
                <a:latin typeface="HY견명조" panose="02030600000101010101" pitchFamily="18" charset="-127"/>
                <a:ea typeface="HY견명조" panose="02030600000101010101" pitchFamily="18" charset="-127"/>
              </a:rPr>
              <a:t>안보면에서</a:t>
            </a:r>
            <a:r>
              <a:rPr lang="ko-KR" altLang="en-US" sz="1400" dirty="0">
                <a:latin typeface="HY견명조" panose="02030600000101010101" pitchFamily="18" charset="-127"/>
                <a:ea typeface="HY견명조" panose="02030600000101010101" pitchFamily="18" charset="-127"/>
              </a:rPr>
              <a:t> 고려할 때도 이들 섬에 기상 및 레이더 기지를 설치하는 것은 미국의 이익과도 결부된 것이다</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8" name="TextBox 17"/>
          <p:cNvSpPr txBox="1"/>
          <p:nvPr/>
        </p:nvSpPr>
        <p:spPr>
          <a:xfrm>
            <a:off x="5149735" y="5330382"/>
            <a:ext cx="3549534" cy="954107"/>
          </a:xfrm>
          <a:prstGeom prst="rect">
            <a:avLst/>
          </a:prstGeom>
          <a:solidFill>
            <a:schemeClr val="accent1">
              <a:lumMod val="20000"/>
              <a:lumOff val="80000"/>
            </a:schemeClr>
          </a:solid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1951</a:t>
            </a:r>
            <a:r>
              <a:rPr lang="ko-KR" altLang="en-US" sz="1400" dirty="0">
                <a:latin typeface="HY견명조" panose="02030600000101010101" pitchFamily="18" charset="-127"/>
                <a:ea typeface="HY견명조" panose="02030600000101010101" pitchFamily="18" charset="-127"/>
              </a:rPr>
              <a:t>년 </a:t>
            </a:r>
            <a:r>
              <a:rPr lang="ko-KR" altLang="en-US" sz="1400" dirty="0" smtClean="0">
                <a:latin typeface="HY견명조" panose="02030600000101010101" pitchFamily="18" charset="-127"/>
                <a:ea typeface="HY견명조" panose="02030600000101010101" pitchFamily="18" charset="-127"/>
              </a:rPr>
              <a:t>샌프란시스코 </a:t>
            </a:r>
            <a:r>
              <a:rPr lang="ko-KR" altLang="en-US" sz="1400" dirty="0">
                <a:latin typeface="HY견명조" panose="02030600000101010101" pitchFamily="18" charset="-127"/>
                <a:ea typeface="HY견명조" panose="02030600000101010101" pitchFamily="18" charset="-127"/>
              </a:rPr>
              <a:t>평화조약</a:t>
            </a:r>
            <a:r>
              <a:rPr lang="en-US" altLang="ko-KR" sz="1400" dirty="0">
                <a:latin typeface="HY견명조" panose="02030600000101010101" pitchFamily="18" charset="-127"/>
                <a:ea typeface="HY견명조" panose="02030600000101010101" pitchFamily="18" charset="-127"/>
              </a:rPr>
              <a:t>. </a:t>
            </a:r>
            <a:endParaRPr lang="en-US" altLang="ko-KR" sz="1400" dirty="0" smtClean="0">
              <a:latin typeface="HY견명조" panose="02030600000101010101" pitchFamily="18" charset="-127"/>
              <a:ea typeface="HY견명조" panose="02030600000101010101" pitchFamily="18" charset="-127"/>
            </a:endParaRPr>
          </a:p>
          <a:p>
            <a:pPr algn="just" fontAlgn="base"/>
            <a:r>
              <a:rPr lang="en-US" altLang="ko-KR" sz="1400" dirty="0" smtClean="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일본은 한국의 독립을 인정하고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제주도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거문도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울릉도를 포함한 한국에 대한 모든 권리와 </a:t>
            </a:r>
            <a:r>
              <a:rPr lang="ko-KR" altLang="en-US" sz="1400" dirty="0" err="1">
                <a:latin typeface="HY견명조" panose="02030600000101010101" pitchFamily="18" charset="-127"/>
                <a:ea typeface="HY견명조" panose="02030600000101010101" pitchFamily="18" charset="-127"/>
              </a:rPr>
              <a:t>권원과</a:t>
            </a:r>
            <a:r>
              <a:rPr lang="ko-KR" altLang="en-US" sz="1400" dirty="0">
                <a:latin typeface="HY견명조" panose="02030600000101010101" pitchFamily="18" charset="-127"/>
                <a:ea typeface="HY견명조" panose="02030600000101010101" pitchFamily="18" charset="-127"/>
              </a:rPr>
              <a:t> 청구권을 포기한다</a:t>
            </a:r>
            <a:r>
              <a:rPr lang="en-US" altLang="ko-KR" sz="1400" dirty="0">
                <a:latin typeface="HY견명조" panose="02030600000101010101" pitchFamily="18" charset="-127"/>
                <a:ea typeface="HY견명조" panose="02030600000101010101" pitchFamily="18" charset="-127"/>
              </a:rPr>
              <a:t>.’ </a:t>
            </a:r>
            <a:endParaRPr lang="en-US" altLang="ko-KR" sz="1400" dirty="0" smtClean="0">
              <a:latin typeface="HY견명조" panose="02030600000101010101" pitchFamily="18" charset="-127"/>
              <a:ea typeface="HY견명조" panose="02030600000101010101" pitchFamily="18" charset="-127"/>
            </a:endParaRPr>
          </a:p>
        </p:txBody>
      </p:sp>
      <p:pic>
        <p:nvPicPr>
          <p:cNvPr id="12" name="그림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13" name="TextBox 1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3298585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705" y="1844046"/>
            <a:ext cx="3906865" cy="4345088"/>
          </a:xfrm>
          <a:prstGeom prst="rect">
            <a:avLst/>
          </a:prstGeom>
        </p:spPr>
      </p:pic>
      <p:sp>
        <p:nvSpPr>
          <p:cNvPr id="9" name="TextBox 8"/>
          <p:cNvSpPr txBox="1"/>
          <p:nvPr/>
        </p:nvSpPr>
        <p:spPr>
          <a:xfrm>
            <a:off x="656588" y="1045065"/>
            <a:ext cx="3906982" cy="738664"/>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1952</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1</a:t>
            </a:r>
            <a:r>
              <a:rPr lang="ko-KR" altLang="en-US" sz="1400" dirty="0">
                <a:latin typeface="HY견명조" panose="02030600000101010101" pitchFamily="18" charset="-127"/>
                <a:ea typeface="HY견명조" panose="02030600000101010101" pitchFamily="18" charset="-127"/>
              </a:rPr>
              <a:t>월 </a:t>
            </a:r>
            <a:r>
              <a:rPr lang="en-US" altLang="ko-KR" sz="1400" dirty="0">
                <a:latin typeface="HY견명조" panose="02030600000101010101" pitchFamily="18" charset="-127"/>
                <a:ea typeface="HY견명조" panose="02030600000101010101" pitchFamily="18" charset="-127"/>
              </a:rPr>
              <a:t>18</a:t>
            </a:r>
            <a:r>
              <a:rPr lang="ko-KR" altLang="en-US" sz="1400" dirty="0">
                <a:latin typeface="HY견명조" panose="02030600000101010101" pitchFamily="18" charset="-127"/>
                <a:ea typeface="HY견명조" panose="02030600000101010101" pitchFamily="18" charset="-127"/>
              </a:rPr>
              <a:t>일</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국무원 고시 제</a:t>
            </a:r>
            <a:r>
              <a:rPr lang="en-US" altLang="ko-KR" sz="1400" dirty="0">
                <a:latin typeface="HY견명조" panose="02030600000101010101" pitchFamily="18" charset="-127"/>
                <a:ea typeface="HY견명조" panose="02030600000101010101" pitchFamily="18" charset="-127"/>
              </a:rPr>
              <a:t>14</a:t>
            </a:r>
            <a:r>
              <a:rPr lang="ko-KR" altLang="en-US" sz="1400" dirty="0">
                <a:latin typeface="HY견명조" panose="02030600000101010101" pitchFamily="18" charset="-127"/>
                <a:ea typeface="HY견명조" panose="02030600000101010101" pitchFamily="18" charset="-127"/>
              </a:rPr>
              <a:t>호</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대한민국 </a:t>
            </a:r>
            <a:r>
              <a:rPr lang="ko-KR" altLang="en-US" sz="1400" dirty="0" err="1">
                <a:latin typeface="HY견명조" panose="02030600000101010101" pitchFamily="18" charset="-127"/>
                <a:ea typeface="HY견명조" panose="02030600000101010101" pitchFamily="18" charset="-127"/>
              </a:rPr>
              <a:t>인접해양의</a:t>
            </a:r>
            <a:r>
              <a:rPr lang="ko-KR" altLang="en-US" sz="1400" dirty="0">
                <a:latin typeface="HY견명조" panose="02030600000101010101" pitchFamily="18" charset="-127"/>
                <a:ea typeface="HY견명조" panose="02030600000101010101" pitchFamily="18" charset="-127"/>
              </a:rPr>
              <a:t> 주권에 관한 대통령의 선언</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이승만 독도 평화선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선포</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10" name="TextBox 9"/>
          <p:cNvSpPr txBox="1"/>
          <p:nvPr/>
        </p:nvSpPr>
        <p:spPr>
          <a:xfrm>
            <a:off x="4646815" y="2250260"/>
            <a:ext cx="3740728" cy="307777"/>
          </a:xfrm>
          <a:prstGeom prst="rect">
            <a:avLst/>
          </a:prstGeom>
          <a:noFill/>
        </p:spPr>
        <p:txBody>
          <a:bodyPr wrap="square" rtlCol="0">
            <a:spAutoFit/>
          </a:bodyPr>
          <a:lstStyle/>
          <a:p>
            <a:r>
              <a:rPr lang="en-US" altLang="ko-KR" sz="1400" dirty="0" smtClean="0">
                <a:latin typeface="HY견명조" panose="02030600000101010101" pitchFamily="18" charset="-127"/>
                <a:ea typeface="HY견명조" panose="02030600000101010101" pitchFamily="18" charset="-127"/>
              </a:rPr>
              <a:t>1952.9.27 </a:t>
            </a:r>
            <a:r>
              <a:rPr lang="ko-KR" altLang="en-US" sz="1400" dirty="0" smtClean="0">
                <a:latin typeface="HY견명조" panose="02030600000101010101" pitchFamily="18" charset="-127"/>
                <a:ea typeface="HY견명조" panose="02030600000101010101" pitchFamily="18" charset="-127"/>
              </a:rPr>
              <a:t>클라크 장군</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대륙 </a:t>
            </a:r>
            <a:r>
              <a:rPr lang="ko-KR" altLang="en-US" sz="1400" dirty="0" err="1" smtClean="0">
                <a:latin typeface="HY견명조" panose="02030600000101010101" pitchFamily="18" charset="-127"/>
                <a:ea typeface="HY견명조" panose="02030600000101010101" pitchFamily="18" charset="-127"/>
              </a:rPr>
              <a:t>봉쇄선</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11" name="TextBox 10"/>
          <p:cNvSpPr txBox="1"/>
          <p:nvPr/>
        </p:nvSpPr>
        <p:spPr>
          <a:xfrm>
            <a:off x="4646815" y="963673"/>
            <a:ext cx="3840480" cy="307777"/>
          </a:xfrm>
          <a:prstGeom prst="rect">
            <a:avLst/>
          </a:prstGeom>
          <a:noFill/>
        </p:spPr>
        <p:txBody>
          <a:bodyPr wrap="square" rtlCol="0">
            <a:spAutoFit/>
          </a:bodyPr>
          <a:lstStyle/>
          <a:p>
            <a:pPr algn="just" fontAlgn="base"/>
            <a:r>
              <a:rPr lang="en-US" altLang="ko-KR" sz="1400" dirty="0" smtClean="0">
                <a:latin typeface="HY견명조" panose="02030600000101010101" pitchFamily="18" charset="-127"/>
                <a:ea typeface="HY견명조" panose="02030600000101010101" pitchFamily="18" charset="-127"/>
              </a:rPr>
              <a:t>1952. 4</a:t>
            </a:r>
            <a:r>
              <a:rPr lang="ko-KR" altLang="en-US" sz="1400" dirty="0">
                <a:latin typeface="HY견명조" panose="02030600000101010101" pitchFamily="18" charset="-127"/>
                <a:ea typeface="HY견명조" panose="02030600000101010101" pitchFamily="18" charset="-127"/>
              </a:rPr>
              <a:t>월</a:t>
            </a:r>
            <a:r>
              <a:rPr lang="en-US" altLang="ko-KR" sz="1400" dirty="0">
                <a:latin typeface="HY견명조" panose="02030600000101010101" pitchFamily="18" charset="-127"/>
                <a:ea typeface="HY견명조" panose="02030600000101010101" pitchFamily="18" charset="-127"/>
              </a:rPr>
              <a:t>28</a:t>
            </a:r>
            <a:r>
              <a:rPr lang="ko-KR" altLang="en-US" sz="1400" dirty="0">
                <a:latin typeface="HY견명조" panose="02030600000101010101" pitchFamily="18" charset="-127"/>
                <a:ea typeface="HY견명조" panose="02030600000101010101" pitchFamily="18" charset="-127"/>
              </a:rPr>
              <a:t>일 샌프란시스코 평화조약 발효</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12" name="TextBox 11"/>
          <p:cNvSpPr txBox="1"/>
          <p:nvPr/>
        </p:nvSpPr>
        <p:spPr>
          <a:xfrm>
            <a:off x="4646815" y="1376282"/>
            <a:ext cx="3906982" cy="738664"/>
          </a:xfrm>
          <a:prstGeom prst="rect">
            <a:avLst/>
          </a:prstGeom>
          <a:noFill/>
        </p:spPr>
        <p:txBody>
          <a:bodyPr wrap="square" rtlCol="0">
            <a:spAutoFit/>
          </a:bodyPr>
          <a:lstStyle/>
          <a:p>
            <a:pPr algn="just" fontAlgn="base"/>
            <a:r>
              <a:rPr lang="en-US" altLang="ko-KR" sz="1400" dirty="0" smtClean="0">
                <a:latin typeface="HY견명조" panose="02030600000101010101" pitchFamily="18" charset="-127"/>
                <a:ea typeface="HY견명조" panose="02030600000101010101" pitchFamily="18" charset="-127"/>
              </a:rPr>
              <a:t>1952. 7</a:t>
            </a:r>
            <a:r>
              <a:rPr lang="ko-KR" altLang="en-US" sz="1400" dirty="0">
                <a:latin typeface="HY견명조" panose="02030600000101010101" pitchFamily="18" charset="-127"/>
                <a:ea typeface="HY견명조" panose="02030600000101010101" pitchFamily="18" charset="-127"/>
              </a:rPr>
              <a:t>월 </a:t>
            </a:r>
            <a:r>
              <a:rPr lang="en-US" altLang="ko-KR" sz="1400" dirty="0">
                <a:latin typeface="HY견명조" panose="02030600000101010101" pitchFamily="18" charset="-127"/>
                <a:ea typeface="HY견명조" panose="02030600000101010101" pitchFamily="18" charset="-127"/>
              </a:rPr>
              <a:t>26</a:t>
            </a:r>
            <a:r>
              <a:rPr lang="ko-KR" altLang="en-US" sz="1400" dirty="0">
                <a:latin typeface="HY견명조" panose="02030600000101010101" pitchFamily="18" charset="-127"/>
                <a:ea typeface="HY견명조" panose="02030600000101010101" pitchFamily="18" charset="-127"/>
              </a:rPr>
              <a:t>일 미일안보조약 실시를 위한 미일합동위원회에서 독도를 주일 미군의 공군 사격 연습장 지정</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3" name="TextBox 12"/>
          <p:cNvSpPr txBox="1"/>
          <p:nvPr/>
        </p:nvSpPr>
        <p:spPr>
          <a:xfrm>
            <a:off x="4646815" y="2711210"/>
            <a:ext cx="3906982" cy="523220"/>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1953</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2</a:t>
            </a:r>
            <a:r>
              <a:rPr lang="ko-KR" altLang="en-US" sz="1400" dirty="0">
                <a:latin typeface="HY견명조" panose="02030600000101010101" pitchFamily="18" charset="-127"/>
                <a:ea typeface="HY견명조" panose="02030600000101010101" pitchFamily="18" charset="-127"/>
              </a:rPr>
              <a:t>월 </a:t>
            </a:r>
            <a:r>
              <a:rPr lang="en-US" altLang="ko-KR" sz="1400" dirty="0">
                <a:latin typeface="HY견명조" panose="02030600000101010101" pitchFamily="18" charset="-127"/>
                <a:ea typeface="HY견명조" panose="02030600000101010101" pitchFamily="18" charset="-127"/>
              </a:rPr>
              <a:t>27</a:t>
            </a:r>
            <a:r>
              <a:rPr lang="ko-KR" altLang="en-US" sz="1400" dirty="0">
                <a:latin typeface="HY견명조" panose="02030600000101010101" pitchFamily="18" charset="-127"/>
                <a:ea typeface="HY견명조" panose="02030600000101010101" pitchFamily="18" charset="-127"/>
              </a:rPr>
              <a:t>일 한국 정부의 요청으로 미 공군 </a:t>
            </a:r>
            <a:r>
              <a:rPr lang="ko-KR" altLang="en-US" sz="1400" dirty="0" smtClean="0">
                <a:latin typeface="HY견명조" panose="02030600000101010101" pitchFamily="18" charset="-127"/>
                <a:ea typeface="HY견명조" panose="02030600000101010101" pitchFamily="18" charset="-127"/>
              </a:rPr>
              <a:t>연습 지역 </a:t>
            </a:r>
            <a:r>
              <a:rPr lang="ko-KR" altLang="en-US" sz="1400" dirty="0">
                <a:latin typeface="HY견명조" panose="02030600000101010101" pitchFamily="18" charset="-127"/>
                <a:ea typeface="HY견명조" panose="02030600000101010101" pitchFamily="18" charset="-127"/>
              </a:rPr>
              <a:t>제외</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9" name="TextBox 18"/>
          <p:cNvSpPr txBox="1"/>
          <p:nvPr/>
        </p:nvSpPr>
        <p:spPr>
          <a:xfrm>
            <a:off x="4646815" y="3416698"/>
            <a:ext cx="3906982" cy="307777"/>
          </a:xfrm>
          <a:prstGeom prst="rect">
            <a:avLst/>
          </a:prstGeom>
          <a:noFill/>
        </p:spPr>
        <p:txBody>
          <a:bodyPr wrap="square" rtlCol="0">
            <a:spAutoFit/>
          </a:bodyPr>
          <a:lstStyle/>
          <a:p>
            <a:pPr algn="just" fontAlgn="base"/>
            <a:r>
              <a:rPr lang="en-US" altLang="ko-KR" sz="1400" dirty="0" smtClean="0">
                <a:latin typeface="HY견명조" panose="02030600000101010101" pitchFamily="18" charset="-127"/>
                <a:ea typeface="HY견명조" panose="02030600000101010101" pitchFamily="18" charset="-127"/>
              </a:rPr>
              <a:t>1953. 4</a:t>
            </a:r>
            <a:r>
              <a:rPr lang="ko-KR" altLang="en-US" sz="1400" dirty="0">
                <a:latin typeface="HY견명조" panose="02030600000101010101" pitchFamily="18" charset="-127"/>
                <a:ea typeface="HY견명조" panose="02030600000101010101" pitchFamily="18" charset="-127"/>
              </a:rPr>
              <a:t>월 </a:t>
            </a:r>
            <a:r>
              <a:rPr lang="en-US" altLang="ko-KR" sz="1400" dirty="0">
                <a:latin typeface="HY견명조" panose="02030600000101010101" pitchFamily="18" charset="-127"/>
                <a:ea typeface="HY견명조" panose="02030600000101010101" pitchFamily="18" charset="-127"/>
              </a:rPr>
              <a:t>20</a:t>
            </a:r>
            <a:r>
              <a:rPr lang="ko-KR" altLang="en-US" sz="1400" dirty="0">
                <a:latin typeface="HY견명조" panose="02030600000101010101" pitchFamily="18" charset="-127"/>
                <a:ea typeface="HY견명조" panose="02030600000101010101" pitchFamily="18" charset="-127"/>
              </a:rPr>
              <a:t>일 독도 </a:t>
            </a:r>
            <a:r>
              <a:rPr lang="ko-KR" altLang="en-US" sz="1400" dirty="0" smtClean="0">
                <a:latin typeface="HY견명조" panose="02030600000101010101" pitchFamily="18" charset="-127"/>
                <a:ea typeface="HY견명조" panose="02030600000101010101" pitchFamily="18" charset="-127"/>
              </a:rPr>
              <a:t>의용 수비대 </a:t>
            </a:r>
            <a:r>
              <a:rPr lang="ko-KR" altLang="en-US" sz="1400" dirty="0">
                <a:latin typeface="HY견명조" panose="02030600000101010101" pitchFamily="18" charset="-127"/>
                <a:ea typeface="HY견명조" panose="02030600000101010101" pitchFamily="18" charset="-127"/>
              </a:rPr>
              <a:t>독도 점유</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20" name="TextBox 19"/>
          <p:cNvSpPr txBox="1"/>
          <p:nvPr/>
        </p:nvSpPr>
        <p:spPr>
          <a:xfrm>
            <a:off x="4646815" y="3878090"/>
            <a:ext cx="3906982" cy="523220"/>
          </a:xfrm>
          <a:prstGeom prst="rect">
            <a:avLst/>
          </a:prstGeom>
          <a:solidFill>
            <a:schemeClr val="accent6">
              <a:lumMod val="20000"/>
              <a:lumOff val="80000"/>
            </a:schemeClr>
          </a:solid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1953</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7</a:t>
            </a:r>
            <a:r>
              <a:rPr lang="ko-KR" altLang="en-US" sz="1400" dirty="0">
                <a:latin typeface="HY견명조" panose="02030600000101010101" pitchFamily="18" charset="-127"/>
                <a:ea typeface="HY견명조" panose="02030600000101010101" pitchFamily="18" charset="-127"/>
              </a:rPr>
              <a:t>월</a:t>
            </a:r>
            <a:r>
              <a:rPr lang="en-US" altLang="ko-KR" sz="1400" dirty="0">
                <a:latin typeface="HY견명조" panose="02030600000101010101" pitchFamily="18" charset="-127"/>
                <a:ea typeface="HY견명조" panose="02030600000101010101" pitchFamily="18" charset="-127"/>
              </a:rPr>
              <a:t>23</a:t>
            </a:r>
            <a:r>
              <a:rPr lang="ko-KR" altLang="en-US" sz="1400" dirty="0">
                <a:latin typeface="HY견명조" panose="02030600000101010101" pitchFamily="18" charset="-127"/>
                <a:ea typeface="HY견명조" panose="02030600000101010101" pitchFamily="18" charset="-127"/>
              </a:rPr>
              <a:t>일 의용수비대와 일본 군함의 첫 전투</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21" name="TextBox 20"/>
          <p:cNvSpPr txBox="1"/>
          <p:nvPr/>
        </p:nvSpPr>
        <p:spPr>
          <a:xfrm>
            <a:off x="4680066" y="4554925"/>
            <a:ext cx="3840480" cy="523220"/>
          </a:xfrm>
          <a:prstGeom prst="rect">
            <a:avLst/>
          </a:prstGeom>
          <a:noFill/>
        </p:spPr>
        <p:txBody>
          <a:bodyPr wrap="square" rtlCol="0">
            <a:spAutoFit/>
          </a:bodyPr>
          <a:lstStyle/>
          <a:p>
            <a:pPr algn="just" fontAlgn="base"/>
            <a:r>
              <a:rPr lang="en-US" altLang="ko-KR" sz="1400" dirty="0" smtClean="0">
                <a:latin typeface="HY견명조" panose="02030600000101010101" pitchFamily="18" charset="-127"/>
                <a:ea typeface="HY견명조" panose="02030600000101010101" pitchFamily="18" charset="-127"/>
              </a:rPr>
              <a:t>1954. 9</a:t>
            </a:r>
            <a:r>
              <a:rPr lang="ko-KR" altLang="en-US" sz="1400" dirty="0">
                <a:latin typeface="HY견명조" panose="02030600000101010101" pitchFamily="18" charset="-127"/>
                <a:ea typeface="HY견명조" panose="02030600000101010101" pitchFamily="18" charset="-127"/>
              </a:rPr>
              <a:t>월 </a:t>
            </a:r>
            <a:r>
              <a:rPr lang="en-US" altLang="ko-KR" sz="1400" dirty="0">
                <a:latin typeface="HY견명조" panose="02030600000101010101" pitchFamily="18" charset="-127"/>
                <a:ea typeface="HY견명조" panose="02030600000101010101" pitchFamily="18" charset="-127"/>
              </a:rPr>
              <a:t>25</a:t>
            </a:r>
            <a:r>
              <a:rPr lang="ko-KR" altLang="en-US" sz="1400" dirty="0">
                <a:latin typeface="HY견명조" panose="02030600000101010101" pitchFamily="18" charset="-127"/>
                <a:ea typeface="HY견명조" panose="02030600000101010101" pitchFamily="18" charset="-127"/>
              </a:rPr>
              <a:t>일 일본</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독도문제를 국제사법재판소에 회부할 것을 제안</a:t>
            </a:r>
          </a:p>
        </p:txBody>
      </p:sp>
      <p:sp>
        <p:nvSpPr>
          <p:cNvPr id="22" name="TextBox 21"/>
          <p:cNvSpPr txBox="1"/>
          <p:nvPr/>
        </p:nvSpPr>
        <p:spPr>
          <a:xfrm>
            <a:off x="4680066" y="5148891"/>
            <a:ext cx="3906982" cy="738664"/>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1956</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12</a:t>
            </a:r>
            <a:r>
              <a:rPr lang="ko-KR" altLang="en-US" sz="1400" dirty="0">
                <a:latin typeface="HY견명조" panose="02030600000101010101" pitchFamily="18" charset="-127"/>
                <a:ea typeface="HY견명조" panose="02030600000101010101" pitchFamily="18" charset="-127"/>
              </a:rPr>
              <a:t>월 </a:t>
            </a:r>
            <a:r>
              <a:rPr lang="en-US" altLang="ko-KR" sz="1400" dirty="0">
                <a:latin typeface="HY견명조" panose="02030600000101010101" pitchFamily="18" charset="-127"/>
                <a:ea typeface="HY견명조" panose="02030600000101010101" pitchFamily="18" charset="-127"/>
              </a:rPr>
              <a:t>25</a:t>
            </a:r>
            <a:r>
              <a:rPr lang="ko-KR" altLang="en-US" sz="1400" dirty="0">
                <a:latin typeface="HY견명조" panose="02030600000101010101" pitchFamily="18" charset="-127"/>
                <a:ea typeface="HY견명조" panose="02030600000101010101" pitchFamily="18" charset="-127"/>
              </a:rPr>
              <a:t>일</a:t>
            </a:r>
            <a:r>
              <a:rPr lang="en-US" altLang="ko-KR"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의용 수비대 </a:t>
            </a:r>
            <a:r>
              <a:rPr lang="ko-KR" altLang="en-US" sz="1400" dirty="0">
                <a:latin typeface="HY견명조" panose="02030600000101010101" pitchFamily="18" charset="-127"/>
                <a:ea typeface="HY견명조" panose="02030600000101010101" pitchFamily="18" charset="-127"/>
              </a:rPr>
              <a:t>임무 종료 해산</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경북 경찰청 산하 </a:t>
            </a:r>
            <a:r>
              <a:rPr lang="ko-KR" altLang="en-US" sz="1400" dirty="0" smtClean="0">
                <a:latin typeface="HY견명조" panose="02030600000101010101" pitchFamily="18" charset="-127"/>
                <a:ea typeface="HY견명조" panose="02030600000101010101" pitchFamily="18" charset="-127"/>
              </a:rPr>
              <a:t>울릉 경비대 </a:t>
            </a:r>
            <a:r>
              <a:rPr lang="ko-KR" altLang="en-US" sz="1400" dirty="0">
                <a:latin typeface="HY견명조" panose="02030600000101010101" pitchFamily="18" charset="-127"/>
                <a:ea typeface="HY견명조" panose="02030600000101010101" pitchFamily="18" charset="-127"/>
              </a:rPr>
              <a:t>소속 독도경비대 주둔 </a:t>
            </a:r>
          </a:p>
        </p:txBody>
      </p:sp>
      <p:sp>
        <p:nvSpPr>
          <p:cNvPr id="23" name="TextBox 22"/>
          <p:cNvSpPr txBox="1"/>
          <p:nvPr/>
        </p:nvSpPr>
        <p:spPr>
          <a:xfrm>
            <a:off x="4680066" y="5958301"/>
            <a:ext cx="3973484" cy="738664"/>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1965</a:t>
            </a:r>
            <a:r>
              <a:rPr lang="ko-KR" altLang="en-US" sz="1400" dirty="0" smtClean="0">
                <a:latin typeface="HY견명조" panose="02030600000101010101" pitchFamily="18" charset="-127"/>
                <a:ea typeface="HY견명조" panose="02030600000101010101" pitchFamily="18" charset="-127"/>
              </a:rPr>
              <a:t>년</a:t>
            </a:r>
            <a:r>
              <a:rPr lang="en-US" altLang="ko-KR" sz="1400" dirty="0" smtClean="0">
                <a:latin typeface="HY견명조" panose="02030600000101010101" pitchFamily="18" charset="-127"/>
                <a:ea typeface="HY견명조" panose="02030600000101010101" pitchFamily="18" charset="-127"/>
              </a:rPr>
              <a:t> </a:t>
            </a:r>
            <a:r>
              <a:rPr lang="en-US" altLang="ko-KR" sz="1400" dirty="0">
                <a:latin typeface="HY견명조" panose="02030600000101010101" pitchFamily="18" charset="-127"/>
                <a:ea typeface="HY견명조" panose="02030600000101010101" pitchFamily="18" charset="-127"/>
              </a:rPr>
              <a:t>6</a:t>
            </a:r>
            <a:r>
              <a:rPr lang="ko-KR" altLang="en-US" sz="1400" dirty="0">
                <a:latin typeface="HY견명조" panose="02030600000101010101" pitchFamily="18" charset="-127"/>
                <a:ea typeface="HY견명조" panose="02030600000101010101" pitchFamily="18" charset="-127"/>
              </a:rPr>
              <a:t>월 </a:t>
            </a:r>
            <a:r>
              <a:rPr lang="ko-KR" altLang="en-US" sz="1400" dirty="0" smtClean="0">
                <a:latin typeface="HY견명조" panose="02030600000101010101" pitchFamily="18" charset="-127"/>
                <a:ea typeface="HY견명조" panose="02030600000101010101" pitchFamily="18" charset="-127"/>
              </a:rPr>
              <a:t>한일기본관계조약 </a:t>
            </a:r>
            <a:r>
              <a:rPr lang="ko-KR" altLang="en-US" sz="1400" dirty="0">
                <a:latin typeface="HY견명조" panose="02030600000101010101" pitchFamily="18" charset="-127"/>
                <a:ea typeface="HY견명조" panose="02030600000101010101" pitchFamily="18" charset="-127"/>
              </a:rPr>
              <a:t>체결</a:t>
            </a:r>
            <a:r>
              <a:rPr lang="en-US" altLang="ko-KR"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한일어업협정서명</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 일본</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독도 문제 국제사법재판소 제소 요구</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pic>
        <p:nvPicPr>
          <p:cNvPr id="16" name="그림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17" name="TextBox 16"/>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28837930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075" y="730133"/>
            <a:ext cx="8206744" cy="5471162"/>
          </a:xfrm>
          <a:prstGeom prst="rect">
            <a:avLst/>
          </a:prstGeom>
        </p:spPr>
      </p:pic>
      <p:sp>
        <p:nvSpPr>
          <p:cNvPr id="3" name="TextBox 2"/>
          <p:cNvSpPr txBox="1"/>
          <p:nvPr/>
        </p:nvSpPr>
        <p:spPr>
          <a:xfrm>
            <a:off x="5644342" y="1213658"/>
            <a:ext cx="2643447" cy="369332"/>
          </a:xfrm>
          <a:prstGeom prst="rect">
            <a:avLst/>
          </a:prstGeom>
          <a:noFill/>
        </p:spPr>
        <p:txBody>
          <a:bodyPr wrap="square" rtlCol="0">
            <a:spAutoFit/>
          </a:bodyPr>
          <a:lstStyle/>
          <a:p>
            <a:r>
              <a:rPr lang="ko-KR" altLang="en-US" dirty="0" smtClean="0">
                <a:solidFill>
                  <a:schemeClr val="accent1">
                    <a:lumMod val="50000"/>
                  </a:schemeClr>
                </a:solidFill>
                <a:latin typeface="HY견명조" panose="02030600000101010101" pitchFamily="18" charset="-127"/>
                <a:ea typeface="HY견명조" panose="02030600000101010101" pitchFamily="18" charset="-127"/>
              </a:rPr>
              <a:t>역사를 보라</a:t>
            </a:r>
            <a:endParaRPr lang="ko-KR" altLang="en-US" dirty="0">
              <a:solidFill>
                <a:schemeClr val="accent1">
                  <a:lumMod val="50000"/>
                </a:schemeClr>
              </a:solidFill>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1566184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역사</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39" y="1835615"/>
            <a:ext cx="4199799" cy="3359840"/>
          </a:xfrm>
          <a:prstGeom prst="rect">
            <a:avLst/>
          </a:prstGeom>
        </p:spPr>
      </p:pic>
      <p:sp>
        <p:nvSpPr>
          <p:cNvPr id="5" name="TextBox 4"/>
          <p:cNvSpPr txBox="1"/>
          <p:nvPr/>
        </p:nvSpPr>
        <p:spPr>
          <a:xfrm>
            <a:off x="656705" y="5857947"/>
            <a:ext cx="2818015" cy="307777"/>
          </a:xfrm>
          <a:prstGeom prst="rect">
            <a:avLst/>
          </a:prstGeom>
          <a:noFill/>
        </p:spPr>
        <p:txBody>
          <a:bodyPr wrap="square" rtlCol="0">
            <a:spAutoFit/>
          </a:bodyPr>
          <a:lstStyle/>
          <a:p>
            <a:pPr algn="just"/>
            <a:r>
              <a:rPr lang="en-US" altLang="ko-KR" sz="1400" dirty="0" smtClean="0"/>
              <a:t>1592</a:t>
            </a:r>
            <a:r>
              <a:rPr lang="ko-KR" altLang="en-US" sz="1400" dirty="0" smtClean="0"/>
              <a:t>년 조선국지리도</a:t>
            </a:r>
            <a:r>
              <a:rPr lang="en-US" altLang="ko-KR" sz="1400" dirty="0" smtClean="0"/>
              <a:t>. </a:t>
            </a:r>
            <a:r>
              <a:rPr lang="ko-KR" altLang="en-US" sz="1400" dirty="0" err="1" smtClean="0"/>
              <a:t>팔도총도</a:t>
            </a:r>
            <a:endParaRPr lang="ko-KR" altLang="en-US" sz="1400" dirty="0"/>
          </a:p>
        </p:txBody>
      </p:sp>
      <p:sp>
        <p:nvSpPr>
          <p:cNvPr id="6" name="타원 5"/>
          <p:cNvSpPr/>
          <p:nvPr/>
        </p:nvSpPr>
        <p:spPr>
          <a:xfrm>
            <a:off x="3882044" y="2917767"/>
            <a:ext cx="523701" cy="5977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타원 6"/>
          <p:cNvSpPr/>
          <p:nvPr/>
        </p:nvSpPr>
        <p:spPr>
          <a:xfrm>
            <a:off x="3943004" y="4450080"/>
            <a:ext cx="523701" cy="5977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a:off x="656705" y="5334728"/>
            <a:ext cx="3200400" cy="523220"/>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임진왜란 당시 </a:t>
            </a:r>
            <a:r>
              <a:rPr lang="ko-KR" altLang="en-US" sz="1400" dirty="0" err="1">
                <a:latin typeface="HY견명조" panose="02030600000101010101" pitchFamily="18" charset="-127"/>
                <a:ea typeface="HY견명조" panose="02030600000101010101" pitchFamily="18" charset="-127"/>
              </a:rPr>
              <a:t>도요토미</a:t>
            </a:r>
            <a:r>
              <a:rPr lang="ko-KR" altLang="en-US" sz="1400" dirty="0">
                <a:latin typeface="HY견명조" panose="02030600000101010101" pitchFamily="18" charset="-127"/>
                <a:ea typeface="HY견명조" panose="02030600000101010101" pitchFamily="18" charset="-127"/>
              </a:rPr>
              <a:t> 히데요시의 명령으로 </a:t>
            </a:r>
            <a:r>
              <a:rPr lang="ko-KR" altLang="en-US" sz="1400" dirty="0" err="1">
                <a:latin typeface="HY견명조" panose="02030600000101010101" pitchFamily="18" charset="-127"/>
                <a:ea typeface="HY견명조" panose="02030600000101010101" pitchFamily="18" charset="-127"/>
              </a:rPr>
              <a:t>구끼</a:t>
            </a:r>
            <a:r>
              <a:rPr lang="ko-KR" altLang="en-US" sz="1400" dirty="0">
                <a:latin typeface="HY견명조" panose="02030600000101010101" pitchFamily="18" charset="-127"/>
                <a:ea typeface="HY견명조" panose="02030600000101010101" pitchFamily="18" charset="-127"/>
              </a:rPr>
              <a:t> 등이 제작한 지도</a:t>
            </a:r>
          </a:p>
        </p:txBody>
      </p:sp>
      <p:sp>
        <p:nvSpPr>
          <p:cNvPr id="9" name="TextBox 8"/>
          <p:cNvSpPr txBox="1"/>
          <p:nvPr/>
        </p:nvSpPr>
        <p:spPr>
          <a:xfrm>
            <a:off x="5108656" y="2575169"/>
            <a:ext cx="3520441" cy="1169551"/>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1614</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광해군 </a:t>
            </a:r>
            <a:r>
              <a:rPr lang="en-US" altLang="ko-KR" sz="1400" dirty="0">
                <a:latin typeface="HY견명조" panose="02030600000101010101" pitchFamily="18" charset="-127"/>
                <a:ea typeface="HY견명조" panose="02030600000101010101" pitchFamily="18" charset="-127"/>
              </a:rPr>
              <a:t>6</a:t>
            </a:r>
            <a:r>
              <a:rPr lang="ko-KR" altLang="en-US" sz="1400" dirty="0">
                <a:latin typeface="HY견명조" panose="02030600000101010101" pitchFamily="18" charset="-127"/>
                <a:ea typeface="HY견명조" panose="02030600000101010101" pitchFamily="18" charset="-127"/>
              </a:rPr>
              <a:t>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대마도주</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조선 </a:t>
            </a:r>
            <a:r>
              <a:rPr lang="ko-KR" altLang="en-US" sz="1400" dirty="0" err="1">
                <a:latin typeface="HY견명조" panose="02030600000101010101" pitchFamily="18" charset="-127"/>
                <a:ea typeface="HY견명조" panose="02030600000101010101" pitchFamily="18" charset="-127"/>
              </a:rPr>
              <a:t>동래부에</a:t>
            </a:r>
            <a:r>
              <a:rPr lang="ko-KR" altLang="en-US" sz="1400" dirty="0">
                <a:latin typeface="HY견명조" panose="02030600000101010101" pitchFamily="18" charset="-127"/>
                <a:ea typeface="HY견명조" panose="02030600000101010101" pitchFamily="18" charset="-127"/>
              </a:rPr>
              <a:t> 서계를 보내 ‘</a:t>
            </a:r>
            <a:r>
              <a:rPr lang="ko-KR" altLang="en-US" sz="1400" dirty="0" err="1">
                <a:latin typeface="HY견명조" panose="02030600000101010101" pitchFamily="18" charset="-127"/>
                <a:ea typeface="HY견명조" panose="02030600000101010101" pitchFamily="18" charset="-127"/>
              </a:rPr>
              <a:t>이소다케시마</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磯竹島</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를 </a:t>
            </a:r>
            <a:r>
              <a:rPr lang="ko-KR" altLang="en-US" sz="1400" dirty="0" err="1" smtClean="0">
                <a:latin typeface="HY견명조" panose="02030600000101010101" pitchFamily="18" charset="-127"/>
                <a:ea typeface="HY견명조" panose="02030600000101010101" pitchFamily="18" charset="-127"/>
              </a:rPr>
              <a:t>탐견</a:t>
            </a:r>
            <a:r>
              <a:rPr lang="ko-KR" altLang="en-US" sz="1400" dirty="0" smtClean="0">
                <a:latin typeface="HY견명조" panose="02030600000101010101" pitchFamily="18" charset="-127"/>
                <a:ea typeface="HY견명조" panose="02030600000101010101" pitchFamily="18" charset="-127"/>
              </a:rPr>
              <a:t> 하려고 </a:t>
            </a:r>
            <a:r>
              <a:rPr lang="ko-KR" altLang="en-US" sz="1400" dirty="0">
                <a:latin typeface="HY견명조" panose="02030600000101010101" pitchFamily="18" charset="-127"/>
                <a:ea typeface="HY견명조" panose="02030600000101010101" pitchFamily="18" charset="-127"/>
              </a:rPr>
              <a:t>하는데 큰 바람을 만날까 두려우니 길 안내를 </a:t>
            </a:r>
            <a:r>
              <a:rPr lang="ko-KR" altLang="en-US" sz="1400" dirty="0" smtClean="0">
                <a:latin typeface="HY견명조" panose="02030600000101010101" pitchFamily="18" charset="-127"/>
                <a:ea typeface="HY견명조" panose="02030600000101010101" pitchFamily="18" charset="-127"/>
              </a:rPr>
              <a:t>내어 </a:t>
            </a:r>
            <a:r>
              <a:rPr lang="ko-KR" altLang="en-US" sz="1400" dirty="0" err="1" smtClean="0">
                <a:latin typeface="HY견명조" panose="02030600000101010101" pitchFamily="18" charset="-127"/>
                <a:ea typeface="HY견명조" panose="02030600000101010101" pitchFamily="18" charset="-127"/>
              </a:rPr>
              <a:t>달라</a:t>
            </a:r>
            <a:r>
              <a:rPr lang="ko-KR" altLang="en-US" sz="1400" dirty="0" err="1">
                <a:latin typeface="HY견명조" panose="02030600000101010101" pitchFamily="18" charset="-127"/>
                <a:ea typeface="HY견명조" panose="02030600000101010101" pitchFamily="18" charset="-127"/>
              </a:rPr>
              <a:t>’고</a:t>
            </a:r>
            <a:r>
              <a:rPr lang="ko-KR" altLang="en-US" sz="1400" dirty="0">
                <a:latin typeface="HY견명조" panose="02030600000101010101" pitchFamily="18" charset="-127"/>
                <a:ea typeface="HY견명조" panose="02030600000101010101" pitchFamily="18" charset="-127"/>
              </a:rPr>
              <a:t> 요청</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조선 정부는 이를 거절함</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1" name="TextBox 10"/>
          <p:cNvSpPr txBox="1"/>
          <p:nvPr/>
        </p:nvSpPr>
        <p:spPr>
          <a:xfrm>
            <a:off x="5108656" y="3971659"/>
            <a:ext cx="3412376" cy="738664"/>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1618</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광해군 </a:t>
            </a:r>
            <a:r>
              <a:rPr lang="en-US" altLang="ko-KR" sz="1400" dirty="0">
                <a:latin typeface="HY견명조" panose="02030600000101010101" pitchFamily="18" charset="-127"/>
                <a:ea typeface="HY견명조" panose="02030600000101010101" pitchFamily="18" charset="-127"/>
              </a:rPr>
              <a:t>10</a:t>
            </a:r>
            <a:r>
              <a:rPr lang="ko-KR" altLang="en-US" sz="1400" dirty="0">
                <a:latin typeface="HY견명조" panose="02030600000101010101" pitchFamily="18" charset="-127"/>
                <a:ea typeface="HY견명조" panose="02030600000101010101" pitchFamily="18" charset="-127"/>
              </a:rPr>
              <a:t>년</a:t>
            </a:r>
            <a:r>
              <a:rPr lang="en-US" altLang="ko-KR" sz="1400" dirty="0">
                <a:latin typeface="HY견명조" panose="02030600000101010101" pitchFamily="18" charset="-127"/>
                <a:ea typeface="HY견명조" panose="02030600000101010101" pitchFamily="18" charset="-127"/>
              </a:rPr>
              <a:t>) 5</a:t>
            </a:r>
            <a:r>
              <a:rPr lang="ko-KR" altLang="en-US" sz="1400" dirty="0">
                <a:latin typeface="HY견명조" panose="02030600000101010101" pitchFamily="18" charset="-127"/>
                <a:ea typeface="HY견명조" panose="02030600000101010101" pitchFamily="18" charset="-127"/>
              </a:rPr>
              <a:t>월 일본 오야</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大谷</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무라카와</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村川</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두 가문에 죽도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울릉도</a:t>
            </a:r>
            <a:r>
              <a:rPr lang="en-US" altLang="ko-KR"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도해 면허 </a:t>
            </a:r>
            <a:r>
              <a:rPr lang="ko-KR" altLang="en-US" sz="1400" dirty="0">
                <a:latin typeface="HY견명조" panose="02030600000101010101" pitchFamily="18" charset="-127"/>
                <a:ea typeface="HY견명조" panose="02030600000101010101" pitchFamily="18" charset="-127"/>
              </a:rPr>
              <a:t>발급</a:t>
            </a:r>
            <a:r>
              <a:rPr lang="en-US" altLang="ko-KR" sz="1400" dirty="0">
                <a:latin typeface="HY견명조" panose="02030600000101010101" pitchFamily="18" charset="-127"/>
                <a:ea typeface="HY견명조" panose="02030600000101010101" pitchFamily="18" charset="-127"/>
              </a:rPr>
              <a:t>.(1625</a:t>
            </a:r>
            <a:r>
              <a:rPr lang="ko-KR" altLang="en-US" sz="1400" dirty="0">
                <a:latin typeface="HY견명조" panose="02030600000101010101" pitchFamily="18" charset="-127"/>
                <a:ea typeface="HY견명조" panose="02030600000101010101" pitchFamily="18" charset="-127"/>
              </a:rPr>
              <a:t>년</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2" name="TextBox 11"/>
          <p:cNvSpPr txBox="1"/>
          <p:nvPr/>
        </p:nvSpPr>
        <p:spPr>
          <a:xfrm>
            <a:off x="5175156" y="5513554"/>
            <a:ext cx="3520441" cy="523220"/>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1656</a:t>
            </a:r>
            <a:r>
              <a:rPr lang="ko-KR" altLang="en-US" sz="1400" dirty="0">
                <a:latin typeface="HY견명조" panose="02030600000101010101" pitchFamily="18" charset="-127"/>
                <a:ea typeface="HY견명조" panose="02030600000101010101" pitchFamily="18" charset="-127"/>
              </a:rPr>
              <a:t>년 </a:t>
            </a:r>
            <a:r>
              <a:rPr lang="ko-KR" altLang="en-US" sz="1400" dirty="0" err="1">
                <a:latin typeface="HY견명조" panose="02030600000101010101" pitchFamily="18" charset="-127"/>
                <a:ea typeface="HY견명조" panose="02030600000101010101" pitchFamily="18" charset="-127"/>
              </a:rPr>
              <a:t>오오다니</a:t>
            </a:r>
            <a:r>
              <a:rPr lang="ko-KR" altLang="en-US" sz="1400" dirty="0">
                <a:latin typeface="HY견명조" panose="02030600000101010101" pitchFamily="18" charset="-127"/>
                <a:ea typeface="HY견명조" panose="02030600000101010101" pitchFamily="18" charset="-127"/>
              </a:rPr>
              <a:t> 가</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송도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우산도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독도</a:t>
            </a:r>
            <a:r>
              <a:rPr lang="en-US" altLang="ko-KR" sz="1400" dirty="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도해 면허 </a:t>
            </a:r>
            <a:r>
              <a:rPr lang="ko-KR" altLang="en-US" sz="1400" dirty="0">
                <a:latin typeface="HY견명조" panose="02030600000101010101" pitchFamily="18" charset="-127"/>
                <a:ea typeface="HY견명조" panose="02030600000101010101" pitchFamily="18" charset="-127"/>
              </a:rPr>
              <a:t>획득</a:t>
            </a:r>
          </a:p>
        </p:txBody>
      </p:sp>
      <p:sp>
        <p:nvSpPr>
          <p:cNvPr id="13" name="TextBox 12"/>
          <p:cNvSpPr txBox="1"/>
          <p:nvPr/>
        </p:nvSpPr>
        <p:spPr>
          <a:xfrm>
            <a:off x="5108656" y="1055701"/>
            <a:ext cx="3428514" cy="738664"/>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1510</a:t>
            </a:r>
            <a:r>
              <a:rPr lang="ko-KR" altLang="en-US" sz="1400" dirty="0">
                <a:latin typeface="HY견명조" panose="02030600000101010101" pitchFamily="18" charset="-127"/>
                <a:ea typeface="HY견명조" panose="02030600000101010101" pitchFamily="18" charset="-127"/>
              </a:rPr>
              <a:t>년 </a:t>
            </a:r>
            <a:r>
              <a:rPr lang="ko-KR" altLang="en-US" sz="1400" dirty="0" err="1">
                <a:latin typeface="HY견명조" panose="02030600000101010101" pitchFamily="18" charset="-127"/>
                <a:ea typeface="HY견명조" panose="02030600000101010101" pitchFamily="18" charset="-127"/>
              </a:rPr>
              <a:t>삼포왜란</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동래 부산포</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울산의 </a:t>
            </a:r>
            <a:r>
              <a:rPr lang="ko-KR" altLang="en-US" sz="1400" dirty="0" err="1">
                <a:latin typeface="HY견명조" panose="02030600000101010101" pitchFamily="18" charset="-127"/>
                <a:ea typeface="HY견명조" panose="02030600000101010101" pitchFamily="18" charset="-127"/>
              </a:rPr>
              <a:t>염포</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웅천</a:t>
            </a:r>
            <a:r>
              <a:rPr lang="ko-KR" altLang="en-US"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내이포</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진해</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에 거주하던 거류민들의 반란</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해민을 적으로 규정</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4" name="TextBox 13"/>
          <p:cNvSpPr txBox="1"/>
          <p:nvPr/>
        </p:nvSpPr>
        <p:spPr>
          <a:xfrm>
            <a:off x="5154375" y="2043732"/>
            <a:ext cx="2543694" cy="307777"/>
          </a:xfrm>
          <a:prstGeom prst="rect">
            <a:avLst/>
          </a:prstGeom>
          <a:solidFill>
            <a:schemeClr val="accent2">
              <a:lumMod val="20000"/>
              <a:lumOff val="80000"/>
            </a:schemeClr>
          </a:solidFill>
        </p:spPr>
        <p:txBody>
          <a:bodyPr wrap="square" rtlCol="0">
            <a:spAutoFit/>
          </a:bodyPr>
          <a:lstStyle/>
          <a:p>
            <a:r>
              <a:rPr lang="en-US" altLang="ko-KR" sz="1400" dirty="0" smtClean="0">
                <a:latin typeface="HY견명조" panose="02030600000101010101" pitchFamily="18" charset="-127"/>
                <a:ea typeface="HY견명조" panose="02030600000101010101" pitchFamily="18" charset="-127"/>
              </a:rPr>
              <a:t>1592</a:t>
            </a:r>
            <a:r>
              <a:rPr lang="ko-KR" altLang="en-US" sz="1400" dirty="0" smtClean="0">
                <a:latin typeface="HY견명조" panose="02030600000101010101" pitchFamily="18" charset="-127"/>
                <a:ea typeface="HY견명조" panose="02030600000101010101" pitchFamily="18" charset="-127"/>
              </a:rPr>
              <a:t>년 임진왜란</a:t>
            </a:r>
            <a:endParaRPr lang="ko-KR" altLang="en-US" sz="1400" dirty="0">
              <a:latin typeface="HY견명조" panose="02030600000101010101" pitchFamily="18" charset="-127"/>
              <a:ea typeface="HY견명조" panose="02030600000101010101" pitchFamily="18" charset="-127"/>
            </a:endParaRPr>
          </a:p>
        </p:txBody>
      </p:sp>
      <p:sp>
        <p:nvSpPr>
          <p:cNvPr id="15" name="TextBox 14"/>
          <p:cNvSpPr txBox="1"/>
          <p:nvPr/>
        </p:nvSpPr>
        <p:spPr>
          <a:xfrm>
            <a:off x="5195938" y="5010722"/>
            <a:ext cx="2502131" cy="307777"/>
          </a:xfrm>
          <a:prstGeom prst="rect">
            <a:avLst/>
          </a:prstGeom>
          <a:solidFill>
            <a:schemeClr val="accent2">
              <a:lumMod val="20000"/>
              <a:lumOff val="80000"/>
            </a:schemeClr>
          </a:solidFill>
        </p:spPr>
        <p:txBody>
          <a:bodyPr wrap="square" rtlCol="0">
            <a:spAutoFit/>
          </a:bodyPr>
          <a:lstStyle/>
          <a:p>
            <a:pPr fontAlgn="base"/>
            <a:r>
              <a:rPr lang="en-US" altLang="ko-KR" sz="1400" dirty="0">
                <a:latin typeface="HY견명조" panose="02030600000101010101" pitchFamily="18" charset="-127"/>
                <a:ea typeface="HY견명조" panose="02030600000101010101" pitchFamily="18" charset="-127"/>
              </a:rPr>
              <a:t>1636</a:t>
            </a:r>
            <a:r>
              <a:rPr lang="ko-KR" altLang="en-US" sz="1400" dirty="0">
                <a:latin typeface="HY견명조" panose="02030600000101010101" pitchFamily="18" charset="-127"/>
                <a:ea typeface="HY견명조" panose="02030600000101010101" pitchFamily="18" charset="-127"/>
              </a:rPr>
              <a:t>년 병자호란</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6" name="TextBox 15"/>
          <p:cNvSpPr txBox="1"/>
          <p:nvPr/>
        </p:nvSpPr>
        <p:spPr>
          <a:xfrm>
            <a:off x="760614" y="1228051"/>
            <a:ext cx="2306782" cy="307777"/>
          </a:xfrm>
          <a:prstGeom prst="rect">
            <a:avLst/>
          </a:prstGeom>
          <a:noFill/>
        </p:spPr>
        <p:txBody>
          <a:bodyPr wrap="square" rtlCol="0">
            <a:spAutoFit/>
          </a:bodyPr>
          <a:lstStyle/>
          <a:p>
            <a:r>
              <a:rPr lang="ko-KR" altLang="en-US" sz="1400" b="1" dirty="0" smtClean="0">
                <a:solidFill>
                  <a:schemeClr val="accent1">
                    <a:lumMod val="50000"/>
                  </a:schemeClr>
                </a:solidFill>
              </a:rPr>
              <a:t>탐욕의 시작 </a:t>
            </a:r>
            <a:r>
              <a:rPr lang="en-US" altLang="ko-KR" sz="1400" b="1" dirty="0" smtClean="0">
                <a:solidFill>
                  <a:schemeClr val="accent1">
                    <a:lumMod val="50000"/>
                  </a:schemeClr>
                </a:solidFill>
              </a:rPr>
              <a:t>: </a:t>
            </a:r>
            <a:r>
              <a:rPr lang="ko-KR" altLang="en-US" sz="1400" b="1" dirty="0" smtClean="0">
                <a:solidFill>
                  <a:schemeClr val="accent1">
                    <a:lumMod val="50000"/>
                  </a:schemeClr>
                </a:solidFill>
              </a:rPr>
              <a:t>명</a:t>
            </a:r>
            <a:r>
              <a:rPr lang="en-US" altLang="ko-KR" sz="1400" b="1" dirty="0" smtClean="0">
                <a:solidFill>
                  <a:schemeClr val="accent1">
                    <a:lumMod val="50000"/>
                  </a:schemeClr>
                </a:solidFill>
              </a:rPr>
              <a:t>/</a:t>
            </a:r>
            <a:r>
              <a:rPr lang="ko-KR" altLang="en-US" sz="1400" b="1" dirty="0" smtClean="0">
                <a:solidFill>
                  <a:schemeClr val="accent1">
                    <a:lumMod val="50000"/>
                  </a:schemeClr>
                </a:solidFill>
              </a:rPr>
              <a:t>청 교체기</a:t>
            </a:r>
            <a:endParaRPr lang="ko-KR" altLang="en-US" sz="1400" b="1" dirty="0">
              <a:solidFill>
                <a:schemeClr val="accent1">
                  <a:lumMod val="50000"/>
                </a:schemeClr>
              </a:solidFill>
            </a:endParaRPr>
          </a:p>
        </p:txBody>
      </p:sp>
    </p:spTree>
    <p:extLst>
      <p:ext uri="{BB962C8B-B14F-4D97-AF65-F5344CB8AC3E}">
        <p14:creationId xmlns:p14="http://schemas.microsoft.com/office/powerpoint/2010/main" val="14273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ipe(down)">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wipe(down)">
                                      <p:cBhvr>
                                        <p:cTn id="7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9" grpId="0"/>
      <p:bldP spid="11" grpId="0"/>
      <p:bldP spid="12" grpId="0"/>
      <p:bldP spid="13" grpId="0"/>
      <p:bldP spid="14" grpId="0" animBg="1"/>
      <p:bldP spid="15"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역사</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7" y="889740"/>
            <a:ext cx="5270269" cy="5621620"/>
          </a:xfrm>
          <a:prstGeom prst="rect">
            <a:avLst/>
          </a:prstGeom>
        </p:spPr>
      </p:pic>
      <p:sp>
        <p:nvSpPr>
          <p:cNvPr id="7" name="TextBox 6"/>
          <p:cNvSpPr txBox="1"/>
          <p:nvPr/>
        </p:nvSpPr>
        <p:spPr>
          <a:xfrm>
            <a:off x="523711" y="1100849"/>
            <a:ext cx="2219489" cy="307777"/>
          </a:xfrm>
          <a:prstGeom prst="rect">
            <a:avLst/>
          </a:prstGeom>
          <a:noFill/>
        </p:spPr>
        <p:txBody>
          <a:bodyPr wrap="square" rtlCol="0">
            <a:spAutoFit/>
          </a:bodyPr>
          <a:lstStyle/>
          <a:p>
            <a:r>
              <a:rPr lang="ko-KR" altLang="en-US" sz="1400" b="1" dirty="0" smtClean="0">
                <a:solidFill>
                  <a:schemeClr val="accent1">
                    <a:lumMod val="50000"/>
                  </a:schemeClr>
                </a:solidFill>
              </a:rPr>
              <a:t>탐욕의 부활 </a:t>
            </a:r>
            <a:r>
              <a:rPr lang="en-US" altLang="ko-KR" sz="1400" b="1" dirty="0" smtClean="0">
                <a:solidFill>
                  <a:schemeClr val="accent1">
                    <a:lumMod val="50000"/>
                  </a:schemeClr>
                </a:solidFill>
              </a:rPr>
              <a:t>:</a:t>
            </a:r>
            <a:r>
              <a:rPr lang="ko-KR" altLang="en-US" sz="1400" b="1" dirty="0" smtClean="0">
                <a:solidFill>
                  <a:schemeClr val="accent1">
                    <a:lumMod val="50000"/>
                  </a:schemeClr>
                </a:solidFill>
              </a:rPr>
              <a:t>제국의 바다 </a:t>
            </a:r>
            <a:endParaRPr lang="ko-KR" altLang="en-US" sz="1400" b="1" dirty="0">
              <a:solidFill>
                <a:schemeClr val="accent1">
                  <a:lumMod val="50000"/>
                </a:schemeClr>
              </a:solidFill>
            </a:endParaRPr>
          </a:p>
        </p:txBody>
      </p:sp>
      <p:sp>
        <p:nvSpPr>
          <p:cNvPr id="8" name="TextBox 7"/>
          <p:cNvSpPr txBox="1"/>
          <p:nvPr/>
        </p:nvSpPr>
        <p:spPr>
          <a:xfrm>
            <a:off x="4114805" y="1074643"/>
            <a:ext cx="2643447" cy="276999"/>
          </a:xfrm>
          <a:prstGeom prst="rect">
            <a:avLst/>
          </a:prstGeom>
          <a:solidFill>
            <a:schemeClr val="accent6">
              <a:lumMod val="40000"/>
              <a:lumOff val="60000"/>
            </a:schemeClr>
          </a:solidFill>
        </p:spPr>
        <p:txBody>
          <a:bodyPr wrap="square" rtlCol="0">
            <a:spAutoFit/>
          </a:bodyPr>
          <a:lstStyle/>
          <a:p>
            <a:pPr algn="just" fontAlgn="base"/>
            <a:r>
              <a:rPr lang="en-US" altLang="ko-KR" sz="1200" dirty="0"/>
              <a:t>1700. </a:t>
            </a:r>
            <a:r>
              <a:rPr lang="ko-KR" altLang="en-US" sz="1200" dirty="0" err="1" smtClean="0"/>
              <a:t>아틀라소프</a:t>
            </a:r>
            <a:r>
              <a:rPr lang="en-US" altLang="ko-KR" sz="1200" dirty="0"/>
              <a:t>, </a:t>
            </a:r>
            <a:r>
              <a:rPr lang="ko-KR" altLang="en-US" sz="1200" dirty="0"/>
              <a:t>캄차카반도 탐험</a:t>
            </a:r>
            <a:r>
              <a:rPr lang="en-US" altLang="ko-KR" sz="1200" dirty="0"/>
              <a:t>.</a:t>
            </a:r>
            <a:endParaRPr lang="ko-KR" altLang="en-US" sz="1200" dirty="0"/>
          </a:p>
        </p:txBody>
      </p:sp>
      <p:sp>
        <p:nvSpPr>
          <p:cNvPr id="9" name="TextBox 8"/>
          <p:cNvSpPr txBox="1"/>
          <p:nvPr/>
        </p:nvSpPr>
        <p:spPr>
          <a:xfrm>
            <a:off x="6808125" y="1073922"/>
            <a:ext cx="1729050" cy="276999"/>
          </a:xfrm>
          <a:prstGeom prst="rect">
            <a:avLst/>
          </a:prstGeom>
          <a:solidFill>
            <a:schemeClr val="accent6">
              <a:lumMod val="40000"/>
              <a:lumOff val="60000"/>
            </a:schemeClr>
          </a:solidFill>
        </p:spPr>
        <p:txBody>
          <a:bodyPr wrap="square" rtlCol="0">
            <a:spAutoFit/>
          </a:bodyPr>
          <a:lstStyle/>
          <a:p>
            <a:pPr algn="just" fontAlgn="base"/>
            <a:r>
              <a:rPr lang="en-US" altLang="ko-KR" sz="1200" dirty="0"/>
              <a:t>1711</a:t>
            </a:r>
            <a:r>
              <a:rPr lang="ko-KR" altLang="en-US" sz="1200" dirty="0"/>
              <a:t>년</a:t>
            </a:r>
            <a:r>
              <a:rPr lang="en-US" altLang="ko-KR" sz="1200" dirty="0"/>
              <a:t>. </a:t>
            </a:r>
            <a:r>
              <a:rPr lang="ko-KR" altLang="en-US" sz="1200" dirty="0" smtClean="0"/>
              <a:t>쿠릴 열도 </a:t>
            </a:r>
            <a:r>
              <a:rPr lang="ko-KR" altLang="en-US" sz="1200" dirty="0"/>
              <a:t>진출</a:t>
            </a:r>
            <a:r>
              <a:rPr lang="en-US" altLang="ko-KR" sz="1200" dirty="0"/>
              <a:t>.</a:t>
            </a:r>
            <a:endParaRPr lang="ko-KR" altLang="en-US" sz="1200" dirty="0"/>
          </a:p>
        </p:txBody>
      </p:sp>
      <p:sp>
        <p:nvSpPr>
          <p:cNvPr id="10" name="TextBox 9"/>
          <p:cNvSpPr txBox="1"/>
          <p:nvPr/>
        </p:nvSpPr>
        <p:spPr>
          <a:xfrm>
            <a:off x="4364184" y="1383147"/>
            <a:ext cx="4181301" cy="461665"/>
          </a:xfrm>
          <a:prstGeom prst="rect">
            <a:avLst/>
          </a:prstGeom>
          <a:solidFill>
            <a:schemeClr val="accent6">
              <a:lumMod val="40000"/>
              <a:lumOff val="60000"/>
            </a:schemeClr>
          </a:solidFill>
        </p:spPr>
        <p:txBody>
          <a:bodyPr wrap="square" rtlCol="0">
            <a:spAutoFit/>
          </a:bodyPr>
          <a:lstStyle/>
          <a:p>
            <a:pPr algn="just" fontAlgn="base"/>
            <a:r>
              <a:rPr lang="en-US" altLang="ko-KR" sz="1200" dirty="0"/>
              <a:t>1804</a:t>
            </a:r>
            <a:r>
              <a:rPr lang="ko-KR" altLang="en-US" sz="1200" dirty="0"/>
              <a:t>년 러시아의 견일 대사 니콜라이 </a:t>
            </a:r>
            <a:r>
              <a:rPr lang="ko-KR" altLang="en-US" sz="1200" dirty="0" err="1"/>
              <a:t>레자노프</a:t>
            </a:r>
            <a:r>
              <a:rPr lang="ko-KR" altLang="en-US" sz="1200" dirty="0"/>
              <a:t> 일행이 </a:t>
            </a:r>
            <a:r>
              <a:rPr lang="ko-KR" altLang="en-US" sz="1200" dirty="0" smtClean="0"/>
              <a:t>통상을 </a:t>
            </a:r>
            <a:r>
              <a:rPr lang="ko-KR" altLang="en-US" sz="1200" dirty="0"/>
              <a:t>요구하는 국서를 가지고 나가사키에 입항</a:t>
            </a:r>
            <a:r>
              <a:rPr lang="en-US" altLang="ko-KR" sz="1200" dirty="0"/>
              <a:t>. </a:t>
            </a:r>
            <a:r>
              <a:rPr lang="ko-KR" altLang="en-US" sz="1200" dirty="0"/>
              <a:t>막부 전면 거부</a:t>
            </a:r>
            <a:r>
              <a:rPr lang="en-US" altLang="ko-KR" sz="1200" dirty="0"/>
              <a:t>. </a:t>
            </a:r>
            <a:endParaRPr lang="ko-KR" altLang="en-US" sz="1200" dirty="0"/>
          </a:p>
        </p:txBody>
      </p:sp>
      <p:sp>
        <p:nvSpPr>
          <p:cNvPr id="11" name="TextBox 10"/>
          <p:cNvSpPr txBox="1"/>
          <p:nvPr/>
        </p:nvSpPr>
        <p:spPr>
          <a:xfrm>
            <a:off x="4106490" y="1898984"/>
            <a:ext cx="4438995" cy="461665"/>
          </a:xfrm>
          <a:prstGeom prst="rect">
            <a:avLst/>
          </a:prstGeom>
          <a:solidFill>
            <a:schemeClr val="accent6">
              <a:lumMod val="40000"/>
              <a:lumOff val="60000"/>
            </a:schemeClr>
          </a:solidFill>
        </p:spPr>
        <p:txBody>
          <a:bodyPr wrap="square" rtlCol="0">
            <a:spAutoFit/>
          </a:bodyPr>
          <a:lstStyle/>
          <a:p>
            <a:pPr algn="just" fontAlgn="base"/>
            <a:r>
              <a:rPr lang="en-US" altLang="ko-KR" sz="1200" dirty="0"/>
              <a:t>1808</a:t>
            </a:r>
            <a:r>
              <a:rPr lang="ko-KR" altLang="en-US" sz="1200" dirty="0"/>
              <a:t>년</a:t>
            </a:r>
            <a:r>
              <a:rPr lang="en-US" altLang="ko-KR" sz="1200" dirty="0"/>
              <a:t>. </a:t>
            </a:r>
            <a:r>
              <a:rPr lang="ko-KR" altLang="en-US" sz="1200" dirty="0"/>
              <a:t>러시아의 보복</a:t>
            </a:r>
            <a:r>
              <a:rPr lang="en-US" altLang="ko-KR" sz="1200" dirty="0"/>
              <a:t>. </a:t>
            </a:r>
            <a:r>
              <a:rPr lang="ko-KR" altLang="en-US" sz="1200" dirty="0"/>
              <a:t>사할린의 </a:t>
            </a:r>
            <a:r>
              <a:rPr lang="ko-KR" altLang="en-US" sz="1200" dirty="0" err="1"/>
              <a:t>쿠슌코탄</a:t>
            </a:r>
            <a:r>
              <a:rPr lang="en-US" altLang="ko-KR" sz="1200" dirty="0"/>
              <a:t>, </a:t>
            </a:r>
            <a:r>
              <a:rPr lang="ko-KR" altLang="en-US" sz="1200" dirty="0"/>
              <a:t>그 이듬해 </a:t>
            </a:r>
            <a:r>
              <a:rPr lang="ko-KR" altLang="en-US" sz="1200" dirty="0" err="1"/>
              <a:t>치시마의</a:t>
            </a:r>
            <a:r>
              <a:rPr lang="ko-KR" altLang="en-US" sz="1200" dirty="0"/>
              <a:t> </a:t>
            </a:r>
            <a:r>
              <a:rPr lang="ko-KR" altLang="en-US" sz="1200" dirty="0" err="1"/>
              <a:t>에토로후의</a:t>
            </a:r>
            <a:r>
              <a:rPr lang="ko-KR" altLang="en-US" sz="1200" dirty="0"/>
              <a:t> 여러 시설 습격</a:t>
            </a:r>
            <a:r>
              <a:rPr lang="en-US" altLang="ko-KR" sz="1200" dirty="0"/>
              <a:t>. </a:t>
            </a:r>
            <a:r>
              <a:rPr lang="ko-KR" altLang="en-US" sz="1200" dirty="0"/>
              <a:t>일본이 러시아와 벌인 최초의 전투</a:t>
            </a:r>
            <a:r>
              <a:rPr lang="en-US" altLang="ko-KR" sz="1200" dirty="0"/>
              <a:t>. </a:t>
            </a:r>
            <a:endParaRPr lang="ko-KR" altLang="en-US" sz="1200" dirty="0"/>
          </a:p>
        </p:txBody>
      </p:sp>
      <p:sp>
        <p:nvSpPr>
          <p:cNvPr id="12" name="TextBox 11"/>
          <p:cNvSpPr txBox="1"/>
          <p:nvPr/>
        </p:nvSpPr>
        <p:spPr>
          <a:xfrm>
            <a:off x="166254" y="1587425"/>
            <a:ext cx="3815543" cy="276999"/>
          </a:xfrm>
          <a:prstGeom prst="rect">
            <a:avLst/>
          </a:prstGeom>
          <a:solidFill>
            <a:schemeClr val="accent6">
              <a:lumMod val="40000"/>
              <a:lumOff val="60000"/>
            </a:schemeClr>
          </a:solidFill>
        </p:spPr>
        <p:txBody>
          <a:bodyPr wrap="square" rtlCol="0">
            <a:spAutoFit/>
          </a:bodyPr>
          <a:lstStyle/>
          <a:p>
            <a:pPr algn="just" fontAlgn="base"/>
            <a:r>
              <a:rPr lang="en-US" altLang="ko-KR" sz="1200" dirty="0"/>
              <a:t>1853</a:t>
            </a:r>
            <a:r>
              <a:rPr lang="ko-KR" altLang="en-US" sz="1200" dirty="0"/>
              <a:t>년 러시아의 사할린 점령</a:t>
            </a:r>
            <a:r>
              <a:rPr lang="en-US" altLang="ko-KR" sz="1200" dirty="0"/>
              <a:t>. </a:t>
            </a:r>
            <a:r>
              <a:rPr lang="ko-KR" altLang="en-US" sz="1200" dirty="0"/>
              <a:t>쿠릴열도를 일본과 나눔</a:t>
            </a:r>
            <a:r>
              <a:rPr lang="en-US" altLang="ko-KR" sz="1200" dirty="0"/>
              <a:t>. </a:t>
            </a:r>
            <a:endParaRPr lang="ko-KR" altLang="en-US" sz="1200" dirty="0"/>
          </a:p>
        </p:txBody>
      </p:sp>
      <p:sp>
        <p:nvSpPr>
          <p:cNvPr id="13" name="TextBox 12"/>
          <p:cNvSpPr txBox="1"/>
          <p:nvPr/>
        </p:nvSpPr>
        <p:spPr>
          <a:xfrm>
            <a:off x="170411" y="2375636"/>
            <a:ext cx="4671753" cy="461665"/>
          </a:xfrm>
          <a:prstGeom prst="rect">
            <a:avLst/>
          </a:prstGeom>
          <a:solidFill>
            <a:schemeClr val="accent6">
              <a:lumMod val="40000"/>
              <a:lumOff val="60000"/>
            </a:schemeClr>
          </a:solidFill>
        </p:spPr>
        <p:txBody>
          <a:bodyPr wrap="square" rtlCol="0">
            <a:spAutoFit/>
          </a:bodyPr>
          <a:lstStyle/>
          <a:p>
            <a:pPr algn="just" fontAlgn="base"/>
            <a:r>
              <a:rPr lang="en-US" altLang="ko-KR" sz="1200" dirty="0"/>
              <a:t>1854</a:t>
            </a:r>
            <a:r>
              <a:rPr lang="ko-KR" altLang="en-US" sz="1200" dirty="0"/>
              <a:t>년 러시아 </a:t>
            </a:r>
            <a:r>
              <a:rPr lang="ko-KR" altLang="en-US" sz="1200" dirty="0" err="1"/>
              <a:t>푸탸틴</a:t>
            </a:r>
            <a:r>
              <a:rPr lang="ko-KR" altLang="en-US" sz="1200" dirty="0"/>
              <a:t> 해군중장</a:t>
            </a:r>
            <a:r>
              <a:rPr lang="en-US" altLang="ko-KR" sz="1200" dirty="0"/>
              <a:t>, </a:t>
            </a:r>
            <a:r>
              <a:rPr lang="ko-KR" altLang="en-US" sz="1200" dirty="0"/>
              <a:t>조선 근해 방문</a:t>
            </a:r>
            <a:r>
              <a:rPr lang="en-US" altLang="ko-KR" sz="1200" dirty="0"/>
              <a:t>. </a:t>
            </a:r>
            <a:r>
              <a:rPr lang="ko-KR" altLang="en-US" sz="1200" dirty="0"/>
              <a:t>일본과의 통상교섭 실패 후 거문도와 동해안 일대 탐사 </a:t>
            </a:r>
            <a:r>
              <a:rPr lang="en-US" altLang="ko-KR" sz="1200" dirty="0"/>
              <a:t>3</a:t>
            </a:r>
            <a:r>
              <a:rPr lang="ko-KR" altLang="en-US" sz="1200" dirty="0"/>
              <a:t>월</a:t>
            </a:r>
            <a:r>
              <a:rPr lang="en-US" altLang="ko-KR" sz="1200" dirty="0"/>
              <a:t>7</a:t>
            </a:r>
            <a:r>
              <a:rPr lang="ko-KR" altLang="en-US" sz="1200" dirty="0"/>
              <a:t>일 </a:t>
            </a:r>
            <a:r>
              <a:rPr lang="ko-KR" altLang="en-US" sz="1200" dirty="0" err="1"/>
              <a:t>팔라다호</a:t>
            </a:r>
            <a:r>
              <a:rPr lang="ko-KR" altLang="en-US" sz="1200" dirty="0"/>
              <a:t> 거문도 입항</a:t>
            </a:r>
            <a:r>
              <a:rPr lang="en-US" altLang="ko-KR" sz="1200" dirty="0"/>
              <a:t>. </a:t>
            </a:r>
            <a:endParaRPr lang="ko-KR" altLang="en-US" sz="1200" dirty="0"/>
          </a:p>
        </p:txBody>
      </p:sp>
      <p:sp>
        <p:nvSpPr>
          <p:cNvPr id="14" name="TextBox 13"/>
          <p:cNvSpPr txBox="1"/>
          <p:nvPr/>
        </p:nvSpPr>
        <p:spPr>
          <a:xfrm>
            <a:off x="166254" y="4940160"/>
            <a:ext cx="2369128" cy="276999"/>
          </a:xfrm>
          <a:prstGeom prst="rect">
            <a:avLst/>
          </a:prstGeom>
          <a:solidFill>
            <a:schemeClr val="accent6">
              <a:lumMod val="40000"/>
              <a:lumOff val="60000"/>
            </a:schemeClr>
          </a:solidFill>
        </p:spPr>
        <p:txBody>
          <a:bodyPr wrap="square" rtlCol="0">
            <a:spAutoFit/>
          </a:bodyPr>
          <a:lstStyle/>
          <a:p>
            <a:pPr algn="just" fontAlgn="base"/>
            <a:r>
              <a:rPr lang="en-US" altLang="ko-KR" sz="1200"/>
              <a:t>1861</a:t>
            </a:r>
            <a:r>
              <a:rPr lang="ko-KR" altLang="en-US" sz="1200"/>
              <a:t>년 러시아</a:t>
            </a:r>
            <a:r>
              <a:rPr lang="en-US" altLang="ko-KR" sz="1200"/>
              <a:t>, </a:t>
            </a:r>
            <a:r>
              <a:rPr lang="ko-KR" altLang="en-US" sz="1200"/>
              <a:t>쓰시마 점령 기도</a:t>
            </a:r>
            <a:r>
              <a:rPr lang="en-US" altLang="ko-KR" sz="1200"/>
              <a:t>. </a:t>
            </a:r>
            <a:endParaRPr lang="ko-KR" altLang="en-US" sz="1200"/>
          </a:p>
        </p:txBody>
      </p:sp>
      <p:sp>
        <p:nvSpPr>
          <p:cNvPr id="15" name="TextBox 14"/>
          <p:cNvSpPr txBox="1"/>
          <p:nvPr/>
        </p:nvSpPr>
        <p:spPr>
          <a:xfrm>
            <a:off x="166254" y="1938958"/>
            <a:ext cx="3499660" cy="276999"/>
          </a:xfrm>
          <a:prstGeom prst="rect">
            <a:avLst/>
          </a:prstGeom>
          <a:solidFill>
            <a:schemeClr val="accent6">
              <a:lumMod val="40000"/>
              <a:lumOff val="60000"/>
            </a:schemeClr>
          </a:solidFill>
        </p:spPr>
        <p:txBody>
          <a:bodyPr wrap="square" rtlCol="0">
            <a:spAutoFit/>
          </a:bodyPr>
          <a:lstStyle/>
          <a:p>
            <a:pPr algn="just" fontAlgn="base"/>
            <a:r>
              <a:rPr lang="en-US" altLang="ko-KR" sz="1200" dirty="0"/>
              <a:t>1860</a:t>
            </a:r>
            <a:r>
              <a:rPr lang="ko-KR" altLang="en-US" sz="1200" dirty="0"/>
              <a:t>년 베이징 조약</a:t>
            </a:r>
            <a:r>
              <a:rPr lang="en-US" altLang="ko-KR" sz="1200" dirty="0"/>
              <a:t>. </a:t>
            </a:r>
            <a:r>
              <a:rPr lang="ko-KR" altLang="en-US" sz="1200" dirty="0" smtClean="0"/>
              <a:t>연해주마저 </a:t>
            </a:r>
            <a:r>
              <a:rPr lang="ko-KR" altLang="en-US" sz="1200" dirty="0"/>
              <a:t>러시아 영토가 됨</a:t>
            </a:r>
            <a:r>
              <a:rPr lang="en-US" altLang="ko-KR" sz="1200" dirty="0"/>
              <a:t>. </a:t>
            </a:r>
            <a:endParaRPr lang="ko-KR" altLang="en-US" sz="1200" dirty="0"/>
          </a:p>
        </p:txBody>
      </p:sp>
      <p:sp>
        <p:nvSpPr>
          <p:cNvPr id="16" name="TextBox 15"/>
          <p:cNvSpPr txBox="1"/>
          <p:nvPr/>
        </p:nvSpPr>
        <p:spPr>
          <a:xfrm>
            <a:off x="5070766" y="2983843"/>
            <a:ext cx="3474719" cy="461665"/>
          </a:xfrm>
          <a:prstGeom prst="rect">
            <a:avLst/>
          </a:prstGeom>
          <a:solidFill>
            <a:srgbClr val="FF0000"/>
          </a:solidFill>
        </p:spPr>
        <p:txBody>
          <a:bodyPr wrap="square" rtlCol="0">
            <a:spAutoFit/>
          </a:bodyPr>
          <a:lstStyle/>
          <a:p>
            <a:pPr algn="just" fontAlgn="base"/>
            <a:r>
              <a:rPr lang="en-US" altLang="ko-KR" sz="1200" dirty="0"/>
              <a:t>1738</a:t>
            </a:r>
            <a:r>
              <a:rPr lang="ko-KR" altLang="en-US" sz="1200" dirty="0"/>
              <a:t>∼</a:t>
            </a:r>
            <a:r>
              <a:rPr lang="en-US" altLang="ko-KR" sz="1200" dirty="0"/>
              <a:t>1793 </a:t>
            </a:r>
            <a:r>
              <a:rPr lang="ko-KR" altLang="en-US" sz="1200" dirty="0"/>
              <a:t>하야시 </a:t>
            </a:r>
            <a:r>
              <a:rPr lang="ko-KR" altLang="en-US" sz="1200" dirty="0" err="1"/>
              <a:t>시헤이</a:t>
            </a:r>
            <a:r>
              <a:rPr lang="en-US" altLang="ko-KR" sz="1200" dirty="0"/>
              <a:t>(</a:t>
            </a:r>
            <a:r>
              <a:rPr lang="ko-KR" altLang="en-US" sz="1200" dirty="0"/>
              <a:t>林子平</a:t>
            </a:r>
            <a:r>
              <a:rPr lang="en-US" altLang="ko-KR" sz="1200" dirty="0"/>
              <a:t>). </a:t>
            </a:r>
            <a:r>
              <a:rPr lang="ko-KR" altLang="en-US" sz="1200" dirty="0"/>
              <a:t>삼국통람도설</a:t>
            </a:r>
            <a:r>
              <a:rPr lang="en-US" altLang="ko-KR" sz="1200" dirty="0"/>
              <a:t>. ‘</a:t>
            </a:r>
            <a:r>
              <a:rPr lang="ko-KR" altLang="en-US" sz="1200" dirty="0"/>
              <a:t>북방을 경계하라’ </a:t>
            </a:r>
          </a:p>
        </p:txBody>
      </p:sp>
      <p:sp>
        <p:nvSpPr>
          <p:cNvPr id="17" name="TextBox 16"/>
          <p:cNvSpPr txBox="1"/>
          <p:nvPr/>
        </p:nvSpPr>
        <p:spPr>
          <a:xfrm>
            <a:off x="5357554" y="3499680"/>
            <a:ext cx="3187931" cy="646331"/>
          </a:xfrm>
          <a:prstGeom prst="rect">
            <a:avLst/>
          </a:prstGeom>
          <a:solidFill>
            <a:srgbClr val="FF0000"/>
          </a:solidFill>
        </p:spPr>
        <p:txBody>
          <a:bodyPr wrap="square" rtlCol="0">
            <a:spAutoFit/>
          </a:bodyPr>
          <a:lstStyle/>
          <a:p>
            <a:pPr algn="just" fontAlgn="base"/>
            <a:r>
              <a:rPr lang="en-US" altLang="ko-KR" sz="1200" dirty="0"/>
              <a:t>1798</a:t>
            </a:r>
            <a:r>
              <a:rPr lang="ko-KR" altLang="en-US" sz="1200" dirty="0"/>
              <a:t>∼</a:t>
            </a:r>
            <a:r>
              <a:rPr lang="en-US" altLang="ko-KR" sz="1200" dirty="0"/>
              <a:t>1799</a:t>
            </a:r>
            <a:r>
              <a:rPr lang="ko-KR" altLang="en-US" sz="1200" dirty="0"/>
              <a:t>년</a:t>
            </a:r>
            <a:r>
              <a:rPr lang="en-US" altLang="ko-KR" sz="1200" dirty="0"/>
              <a:t>. </a:t>
            </a:r>
            <a:r>
              <a:rPr lang="ko-KR" altLang="en-US" sz="1200" dirty="0"/>
              <a:t>막부 </a:t>
            </a:r>
            <a:r>
              <a:rPr lang="en-US" altLang="ko-KR" sz="1200" dirty="0"/>
              <a:t>100</a:t>
            </a:r>
            <a:r>
              <a:rPr lang="ko-KR" altLang="en-US" sz="1200" dirty="0"/>
              <a:t>명이 넘는 </a:t>
            </a:r>
            <a:r>
              <a:rPr lang="ko-KR" altLang="en-US" sz="1200" dirty="0" err="1"/>
              <a:t>조사대</a:t>
            </a:r>
            <a:r>
              <a:rPr lang="ko-KR" altLang="en-US" sz="1200" dirty="0"/>
              <a:t> 파견</a:t>
            </a:r>
            <a:r>
              <a:rPr lang="en-US" altLang="ko-KR" sz="1200" dirty="0"/>
              <a:t>. </a:t>
            </a:r>
            <a:r>
              <a:rPr lang="ko-KR" altLang="en-US" sz="1200" dirty="0" err="1"/>
              <a:t>곤도</a:t>
            </a:r>
            <a:r>
              <a:rPr lang="ko-KR" altLang="en-US" sz="1200" dirty="0"/>
              <a:t> 주조</a:t>
            </a:r>
            <a:r>
              <a:rPr lang="en-US" altLang="ko-KR" sz="1200" dirty="0"/>
              <a:t>(</a:t>
            </a:r>
            <a:r>
              <a:rPr lang="ko-KR" altLang="en-US" sz="1200" dirty="0"/>
              <a:t>近藤重藏</a:t>
            </a:r>
            <a:r>
              <a:rPr lang="en-US" altLang="ko-KR" sz="1200" dirty="0"/>
              <a:t>) </a:t>
            </a:r>
            <a:r>
              <a:rPr lang="ko-KR" altLang="en-US" sz="1200" dirty="0" err="1"/>
              <a:t>에토로후로</a:t>
            </a:r>
            <a:r>
              <a:rPr lang="ko-KR" altLang="en-US" sz="1200" dirty="0"/>
              <a:t> 건너가 ‘</a:t>
            </a:r>
            <a:r>
              <a:rPr lang="ko-KR" altLang="en-US" sz="1200" dirty="0" err="1"/>
              <a:t>대일본에토로후</a:t>
            </a:r>
            <a:r>
              <a:rPr lang="ko-KR" altLang="en-US" sz="1200" dirty="0"/>
              <a:t>’</a:t>
            </a:r>
            <a:r>
              <a:rPr lang="en-US" altLang="ko-KR" sz="1200" dirty="0"/>
              <a:t>(</a:t>
            </a:r>
            <a:r>
              <a:rPr lang="ko-KR" altLang="en-US" sz="1200" dirty="0"/>
              <a:t>大日本惠土呂府</a:t>
            </a:r>
            <a:r>
              <a:rPr lang="en-US" altLang="ko-KR" sz="1200" dirty="0"/>
              <a:t>) </a:t>
            </a:r>
            <a:r>
              <a:rPr lang="ko-KR" altLang="en-US" sz="1200" dirty="0"/>
              <a:t>푯대 세움</a:t>
            </a:r>
            <a:r>
              <a:rPr lang="en-US" altLang="ko-KR" sz="1200" dirty="0"/>
              <a:t>.</a:t>
            </a:r>
            <a:endParaRPr lang="ko-KR" altLang="en-US" sz="1200" dirty="0"/>
          </a:p>
        </p:txBody>
      </p:sp>
      <p:sp>
        <p:nvSpPr>
          <p:cNvPr id="18" name="TextBox 17"/>
          <p:cNvSpPr txBox="1"/>
          <p:nvPr/>
        </p:nvSpPr>
        <p:spPr>
          <a:xfrm>
            <a:off x="5320148" y="2452384"/>
            <a:ext cx="3225337" cy="461665"/>
          </a:xfrm>
          <a:prstGeom prst="rect">
            <a:avLst/>
          </a:prstGeom>
          <a:solidFill>
            <a:srgbClr val="FF0000"/>
          </a:solidFill>
        </p:spPr>
        <p:txBody>
          <a:bodyPr wrap="square" rtlCol="0">
            <a:spAutoFit/>
          </a:bodyPr>
          <a:lstStyle/>
          <a:p>
            <a:pPr algn="just" fontAlgn="base"/>
            <a:r>
              <a:rPr lang="en-US" altLang="ko-KR" sz="1200" dirty="0"/>
              <a:t>1808</a:t>
            </a:r>
            <a:r>
              <a:rPr lang="ko-KR" altLang="en-US" sz="1200" dirty="0"/>
              <a:t>년 </a:t>
            </a:r>
            <a:r>
              <a:rPr lang="ko-KR" altLang="en-US" sz="1200" dirty="0" err="1"/>
              <a:t>마미야</a:t>
            </a:r>
            <a:r>
              <a:rPr lang="ko-KR" altLang="en-US" sz="1200" dirty="0"/>
              <a:t> </a:t>
            </a:r>
            <a:r>
              <a:rPr lang="ko-KR" altLang="en-US" sz="1200" dirty="0" err="1"/>
              <a:t>린조의</a:t>
            </a:r>
            <a:r>
              <a:rPr lang="ko-KR" altLang="en-US" sz="1200" dirty="0"/>
              <a:t> 사할린 </a:t>
            </a:r>
            <a:r>
              <a:rPr lang="ko-KR" altLang="en-US" sz="1200" dirty="0" smtClean="0"/>
              <a:t>탐험</a:t>
            </a:r>
            <a:r>
              <a:rPr lang="en-US" altLang="ko-KR" sz="1200" dirty="0" smtClean="0"/>
              <a:t>. </a:t>
            </a:r>
            <a:r>
              <a:rPr lang="ko-KR" altLang="en-US" sz="1200" dirty="0" err="1" smtClean="0"/>
              <a:t>타타르</a:t>
            </a:r>
            <a:r>
              <a:rPr lang="ko-KR" altLang="en-US" sz="1200" dirty="0" smtClean="0"/>
              <a:t> </a:t>
            </a:r>
            <a:r>
              <a:rPr lang="ko-KR" altLang="en-US" sz="1200" dirty="0"/>
              <a:t>해협을 </a:t>
            </a:r>
            <a:r>
              <a:rPr lang="ko-KR" altLang="en-US" sz="1200" dirty="0" err="1"/>
              <a:t>마미야</a:t>
            </a:r>
            <a:r>
              <a:rPr lang="ko-KR" altLang="en-US" sz="1200" dirty="0"/>
              <a:t> 해협으로 부름</a:t>
            </a:r>
            <a:r>
              <a:rPr lang="en-US" altLang="ko-KR" sz="1200" dirty="0"/>
              <a:t>. </a:t>
            </a:r>
            <a:endParaRPr lang="ko-KR" altLang="en-US" sz="1200" dirty="0"/>
          </a:p>
        </p:txBody>
      </p:sp>
      <p:sp>
        <p:nvSpPr>
          <p:cNvPr id="19" name="TextBox 18"/>
          <p:cNvSpPr txBox="1"/>
          <p:nvPr/>
        </p:nvSpPr>
        <p:spPr>
          <a:xfrm>
            <a:off x="4438999" y="4213029"/>
            <a:ext cx="4106486" cy="830997"/>
          </a:xfrm>
          <a:prstGeom prst="rect">
            <a:avLst/>
          </a:prstGeom>
          <a:solidFill>
            <a:srgbClr val="FF0000"/>
          </a:solidFill>
        </p:spPr>
        <p:txBody>
          <a:bodyPr wrap="square" rtlCol="0">
            <a:spAutoFit/>
          </a:bodyPr>
          <a:lstStyle/>
          <a:p>
            <a:pPr algn="just" fontAlgn="base"/>
            <a:r>
              <a:rPr lang="en-US" altLang="ko-KR" sz="1200" dirty="0"/>
              <a:t>1833</a:t>
            </a:r>
            <a:r>
              <a:rPr lang="ko-KR" altLang="en-US" sz="1200" dirty="0"/>
              <a:t>년 하마다 번</a:t>
            </a:r>
            <a:r>
              <a:rPr lang="en-US" altLang="ko-KR" sz="1200" dirty="0"/>
              <a:t>(</a:t>
            </a:r>
            <a:r>
              <a:rPr lang="ko-KR" altLang="en-US" sz="1200" dirty="0"/>
              <a:t>현 </a:t>
            </a:r>
            <a:r>
              <a:rPr lang="ko-KR" altLang="en-US" sz="1200" dirty="0" err="1"/>
              <a:t>시마네</a:t>
            </a:r>
            <a:r>
              <a:rPr lang="ko-KR" altLang="en-US" sz="1200" dirty="0"/>
              <a:t> 현의 일부</a:t>
            </a:r>
            <a:r>
              <a:rPr lang="en-US" altLang="ko-KR" sz="1200" dirty="0"/>
              <a:t>)</a:t>
            </a:r>
            <a:r>
              <a:rPr lang="ko-KR" altLang="en-US" sz="1200" dirty="0"/>
              <a:t>상인 </a:t>
            </a:r>
            <a:r>
              <a:rPr lang="ko-KR" altLang="en-US" sz="1200" dirty="0" err="1"/>
              <a:t>이마즈야</a:t>
            </a:r>
            <a:r>
              <a:rPr lang="ko-KR" altLang="en-US" sz="1200" dirty="0"/>
              <a:t> </a:t>
            </a:r>
            <a:r>
              <a:rPr lang="ko-KR" altLang="en-US" sz="1200" dirty="0" err="1"/>
              <a:t>하치에몽</a:t>
            </a:r>
            <a:r>
              <a:rPr lang="en-US" altLang="ko-KR" sz="1200" dirty="0"/>
              <a:t>(</a:t>
            </a:r>
            <a:r>
              <a:rPr lang="ko-KR" altLang="en-US" sz="1200" dirty="0"/>
              <a:t>今津屋八右衛門</a:t>
            </a:r>
            <a:r>
              <a:rPr lang="en-US" altLang="ko-KR" sz="1200" dirty="0"/>
              <a:t>), </a:t>
            </a:r>
            <a:r>
              <a:rPr lang="ko-KR" altLang="en-US" sz="1200" dirty="0"/>
              <a:t>막부의 필두 노중인 하마다 번주에게 울릉도 도해 요청했으나 거절당함</a:t>
            </a:r>
            <a:r>
              <a:rPr lang="en-US" altLang="ko-KR" sz="1200" dirty="0"/>
              <a:t>. </a:t>
            </a:r>
            <a:r>
              <a:rPr lang="ko-KR" altLang="en-US" sz="1200" dirty="0"/>
              <a:t>그럼에도 수회에 걸쳐 울릉도에 건너가 벌목과 밀무역으로 상당한 이익을 얻음</a:t>
            </a:r>
            <a:r>
              <a:rPr lang="en-US" altLang="ko-KR" sz="1200" dirty="0"/>
              <a:t>. </a:t>
            </a:r>
            <a:endParaRPr lang="ko-KR" altLang="en-US" sz="1200" dirty="0"/>
          </a:p>
        </p:txBody>
      </p:sp>
      <p:sp>
        <p:nvSpPr>
          <p:cNvPr id="20" name="TextBox 19"/>
          <p:cNvSpPr txBox="1"/>
          <p:nvPr/>
        </p:nvSpPr>
        <p:spPr>
          <a:xfrm>
            <a:off x="170411" y="2986018"/>
            <a:ext cx="2793077" cy="276999"/>
          </a:xfrm>
          <a:prstGeom prst="rect">
            <a:avLst/>
          </a:prstGeom>
          <a:solidFill>
            <a:schemeClr val="accent1"/>
          </a:solidFill>
        </p:spPr>
        <p:txBody>
          <a:bodyPr wrap="square" rtlCol="0">
            <a:spAutoFit/>
          </a:bodyPr>
          <a:lstStyle/>
          <a:p>
            <a:pPr algn="just" fontAlgn="base"/>
            <a:r>
              <a:rPr lang="en-US" altLang="ko-KR" sz="1200" dirty="0"/>
              <a:t>1780</a:t>
            </a:r>
            <a:r>
              <a:rPr lang="ko-KR" altLang="en-US" sz="1200" dirty="0"/>
              <a:t>년</a:t>
            </a:r>
            <a:r>
              <a:rPr lang="en-US" altLang="ko-KR" sz="1200" dirty="0"/>
              <a:t>. </a:t>
            </a:r>
            <a:r>
              <a:rPr lang="ko-KR" altLang="en-US" sz="1200" dirty="0"/>
              <a:t>프랑스 </a:t>
            </a:r>
            <a:r>
              <a:rPr lang="ko-KR" altLang="en-US" sz="1200" dirty="0" err="1"/>
              <a:t>라페루즈</a:t>
            </a:r>
            <a:r>
              <a:rPr lang="ko-KR" altLang="en-US" sz="1200" dirty="0"/>
              <a:t> </a:t>
            </a:r>
            <a:r>
              <a:rPr lang="ko-KR" altLang="en-US" sz="1200" dirty="0" smtClean="0"/>
              <a:t>사할린 탐험</a:t>
            </a:r>
            <a:r>
              <a:rPr lang="en-US" altLang="ko-KR" sz="1200" dirty="0"/>
              <a:t>.</a:t>
            </a:r>
            <a:endParaRPr lang="ko-KR" altLang="en-US" sz="1200" dirty="0"/>
          </a:p>
        </p:txBody>
      </p:sp>
      <p:sp>
        <p:nvSpPr>
          <p:cNvPr id="21" name="TextBox 20"/>
          <p:cNvSpPr txBox="1"/>
          <p:nvPr/>
        </p:nvSpPr>
        <p:spPr>
          <a:xfrm>
            <a:off x="166254" y="3348513"/>
            <a:ext cx="3580707" cy="461665"/>
          </a:xfrm>
          <a:prstGeom prst="rect">
            <a:avLst/>
          </a:prstGeom>
          <a:solidFill>
            <a:schemeClr val="accent1"/>
          </a:solidFill>
        </p:spPr>
        <p:txBody>
          <a:bodyPr wrap="square" rtlCol="0">
            <a:spAutoFit/>
          </a:bodyPr>
          <a:lstStyle/>
          <a:p>
            <a:pPr algn="just" fontAlgn="base"/>
            <a:r>
              <a:rPr lang="en-US" altLang="ko-KR" sz="1200" dirty="0"/>
              <a:t>1797</a:t>
            </a:r>
            <a:r>
              <a:rPr lang="ko-KR" altLang="en-US" sz="1200" dirty="0"/>
              <a:t>년</a:t>
            </a:r>
            <a:r>
              <a:rPr lang="en-US" altLang="ko-KR" sz="1200" dirty="0"/>
              <a:t>. </a:t>
            </a:r>
            <a:r>
              <a:rPr lang="ko-KR" altLang="en-US" sz="1200" dirty="0"/>
              <a:t>영국의 </a:t>
            </a:r>
            <a:r>
              <a:rPr lang="ko-KR" altLang="en-US" sz="1200" dirty="0" err="1"/>
              <a:t>브로튼</a:t>
            </a:r>
            <a:r>
              <a:rPr lang="ko-KR" altLang="en-US" sz="1200" dirty="0"/>
              <a:t> 일행</a:t>
            </a:r>
            <a:r>
              <a:rPr lang="en-US" altLang="ko-KR" sz="1200" dirty="0"/>
              <a:t>. </a:t>
            </a:r>
            <a:r>
              <a:rPr lang="ko-KR" altLang="en-US" sz="1200" dirty="0"/>
              <a:t>부산 동래 </a:t>
            </a:r>
            <a:r>
              <a:rPr lang="ko-KR" altLang="en-US" sz="1200" dirty="0" err="1"/>
              <a:t>용당포에</a:t>
            </a:r>
            <a:r>
              <a:rPr lang="ko-KR" altLang="en-US" sz="1200" dirty="0"/>
              <a:t> 표류</a:t>
            </a:r>
            <a:r>
              <a:rPr lang="en-US" altLang="ko-KR" sz="1200" dirty="0"/>
              <a:t>. </a:t>
            </a:r>
            <a:r>
              <a:rPr lang="ko-KR" altLang="en-US" sz="1200" dirty="0"/>
              <a:t>동해</a:t>
            </a:r>
            <a:r>
              <a:rPr lang="en-US" altLang="ko-KR" sz="1200" dirty="0"/>
              <a:t>, </a:t>
            </a:r>
            <a:r>
              <a:rPr lang="ko-KR" altLang="en-US" sz="1200" dirty="0" err="1"/>
              <a:t>타타르해협</a:t>
            </a:r>
            <a:r>
              <a:rPr lang="en-US" altLang="ko-KR" sz="1200" dirty="0"/>
              <a:t>, </a:t>
            </a:r>
            <a:r>
              <a:rPr lang="ko-KR" altLang="en-US" sz="1200" dirty="0"/>
              <a:t>홋카이도에 대한 기록 남김</a:t>
            </a:r>
            <a:r>
              <a:rPr lang="en-US" altLang="ko-KR" sz="1200" dirty="0"/>
              <a:t>. </a:t>
            </a:r>
            <a:endParaRPr lang="ko-KR" altLang="en-US" sz="1200" dirty="0"/>
          </a:p>
        </p:txBody>
      </p:sp>
      <p:sp>
        <p:nvSpPr>
          <p:cNvPr id="22" name="TextBox 21"/>
          <p:cNvSpPr txBox="1"/>
          <p:nvPr/>
        </p:nvSpPr>
        <p:spPr>
          <a:xfrm>
            <a:off x="166254" y="3845360"/>
            <a:ext cx="2942705" cy="276999"/>
          </a:xfrm>
          <a:prstGeom prst="rect">
            <a:avLst/>
          </a:prstGeom>
          <a:solidFill>
            <a:schemeClr val="accent1"/>
          </a:solidFill>
        </p:spPr>
        <p:txBody>
          <a:bodyPr wrap="square" rtlCol="0">
            <a:spAutoFit/>
          </a:bodyPr>
          <a:lstStyle/>
          <a:p>
            <a:pPr algn="just" fontAlgn="base"/>
            <a:r>
              <a:rPr lang="en-US" altLang="ko-KR" sz="1200" dirty="0"/>
              <a:t>1848</a:t>
            </a:r>
            <a:r>
              <a:rPr lang="ko-KR" altLang="en-US" sz="1200" dirty="0"/>
              <a:t>년</a:t>
            </a:r>
            <a:r>
              <a:rPr lang="en-US" altLang="ko-KR" sz="1200" dirty="0"/>
              <a:t>(</a:t>
            </a:r>
            <a:r>
              <a:rPr lang="ko-KR" altLang="en-US" sz="1200" dirty="0"/>
              <a:t>헌종 </a:t>
            </a:r>
            <a:r>
              <a:rPr lang="en-US" altLang="ko-KR" sz="1200" dirty="0"/>
              <a:t>14</a:t>
            </a:r>
            <a:r>
              <a:rPr lang="ko-KR" altLang="en-US" sz="1200" dirty="0"/>
              <a:t>년</a:t>
            </a:r>
            <a:r>
              <a:rPr lang="en-US" altLang="ko-KR" sz="1200" dirty="0"/>
              <a:t>) </a:t>
            </a:r>
            <a:r>
              <a:rPr lang="ko-KR" altLang="en-US" sz="1200" dirty="0"/>
              <a:t>미국 포경선 동해 진입</a:t>
            </a:r>
          </a:p>
        </p:txBody>
      </p:sp>
      <p:sp>
        <p:nvSpPr>
          <p:cNvPr id="23" name="TextBox 22"/>
          <p:cNvSpPr txBox="1"/>
          <p:nvPr/>
        </p:nvSpPr>
        <p:spPr>
          <a:xfrm>
            <a:off x="166254" y="4167775"/>
            <a:ext cx="4214554" cy="276999"/>
          </a:xfrm>
          <a:prstGeom prst="rect">
            <a:avLst/>
          </a:prstGeom>
          <a:solidFill>
            <a:schemeClr val="accent1"/>
          </a:solidFill>
        </p:spPr>
        <p:txBody>
          <a:bodyPr wrap="square" rtlCol="0">
            <a:spAutoFit/>
          </a:bodyPr>
          <a:lstStyle/>
          <a:p>
            <a:pPr algn="just" fontAlgn="base"/>
            <a:r>
              <a:rPr lang="en-US" altLang="ko-KR" sz="1200" dirty="0"/>
              <a:t>1849</a:t>
            </a:r>
            <a:r>
              <a:rPr lang="ko-KR" altLang="en-US" sz="1200" dirty="0"/>
              <a:t>년 프랑스 포경선 선원</a:t>
            </a:r>
            <a:r>
              <a:rPr lang="en-US" altLang="ko-KR" sz="1200" dirty="0"/>
              <a:t>. </a:t>
            </a:r>
            <a:r>
              <a:rPr lang="ko-KR" altLang="en-US" sz="1200" dirty="0"/>
              <a:t>독도를 </a:t>
            </a:r>
            <a:r>
              <a:rPr lang="ko-KR" altLang="en-US" sz="1200" dirty="0" err="1"/>
              <a:t>리앙쿠르</a:t>
            </a:r>
            <a:r>
              <a:rPr lang="ko-KR" altLang="en-US" sz="1200" dirty="0"/>
              <a:t> 록이라고 명명</a:t>
            </a:r>
          </a:p>
        </p:txBody>
      </p:sp>
      <p:sp>
        <p:nvSpPr>
          <p:cNvPr id="24" name="TextBox 23"/>
          <p:cNvSpPr txBox="1"/>
          <p:nvPr/>
        </p:nvSpPr>
        <p:spPr>
          <a:xfrm>
            <a:off x="5174676" y="5142853"/>
            <a:ext cx="3362499" cy="276999"/>
          </a:xfrm>
          <a:prstGeom prst="rect">
            <a:avLst/>
          </a:prstGeom>
          <a:solidFill>
            <a:schemeClr val="accent1"/>
          </a:solidFill>
        </p:spPr>
        <p:txBody>
          <a:bodyPr wrap="square" rtlCol="0">
            <a:spAutoFit/>
          </a:bodyPr>
          <a:lstStyle/>
          <a:p>
            <a:pPr algn="just" fontAlgn="base"/>
            <a:r>
              <a:rPr lang="en-US" altLang="ko-KR" sz="1200" dirty="0"/>
              <a:t>1853</a:t>
            </a:r>
            <a:r>
              <a:rPr lang="ko-KR" altLang="en-US" sz="1200" dirty="0"/>
              <a:t>년 페리의 일본 내항</a:t>
            </a:r>
            <a:r>
              <a:rPr lang="en-US" altLang="ko-KR" sz="1200" dirty="0"/>
              <a:t>. 3</a:t>
            </a:r>
            <a:r>
              <a:rPr lang="ko-KR" altLang="en-US" sz="1200" dirty="0"/>
              <a:t>월</a:t>
            </a:r>
            <a:r>
              <a:rPr lang="en-US" altLang="ko-KR" sz="1200" dirty="0"/>
              <a:t>3</a:t>
            </a:r>
            <a:r>
              <a:rPr lang="ko-KR" altLang="en-US" sz="1200" dirty="0"/>
              <a:t>일 미일화친조약 </a:t>
            </a:r>
          </a:p>
        </p:txBody>
      </p:sp>
      <p:sp>
        <p:nvSpPr>
          <p:cNvPr id="25" name="TextBox 24"/>
          <p:cNvSpPr txBox="1"/>
          <p:nvPr/>
        </p:nvSpPr>
        <p:spPr>
          <a:xfrm>
            <a:off x="166254" y="5281353"/>
            <a:ext cx="2576946" cy="276999"/>
          </a:xfrm>
          <a:prstGeom prst="rect">
            <a:avLst/>
          </a:prstGeom>
          <a:solidFill>
            <a:schemeClr val="accent1"/>
          </a:solidFill>
        </p:spPr>
        <p:txBody>
          <a:bodyPr wrap="square" rtlCol="0">
            <a:spAutoFit/>
          </a:bodyPr>
          <a:lstStyle/>
          <a:p>
            <a:pPr algn="just" fontAlgn="base"/>
            <a:r>
              <a:rPr lang="en-US" altLang="ko-KR" sz="1200" dirty="0"/>
              <a:t>1885</a:t>
            </a:r>
            <a:r>
              <a:rPr lang="ko-KR" altLang="en-US" sz="1200" dirty="0"/>
              <a:t>년 영국</a:t>
            </a:r>
            <a:r>
              <a:rPr lang="en-US" altLang="ko-KR" sz="1200" dirty="0"/>
              <a:t>, </a:t>
            </a:r>
            <a:r>
              <a:rPr lang="ko-KR" altLang="en-US" sz="1200" dirty="0"/>
              <a:t>조선의 거문도 점령 </a:t>
            </a:r>
          </a:p>
        </p:txBody>
      </p:sp>
      <p:sp>
        <p:nvSpPr>
          <p:cNvPr id="26" name="TextBox 25"/>
          <p:cNvSpPr txBox="1"/>
          <p:nvPr/>
        </p:nvSpPr>
        <p:spPr>
          <a:xfrm>
            <a:off x="166254" y="4540292"/>
            <a:ext cx="1454726" cy="276999"/>
          </a:xfrm>
          <a:prstGeom prst="rect">
            <a:avLst/>
          </a:prstGeom>
          <a:solidFill>
            <a:srgbClr val="FF0000"/>
          </a:solidFill>
        </p:spPr>
        <p:txBody>
          <a:bodyPr wrap="square" rtlCol="0">
            <a:spAutoFit/>
          </a:bodyPr>
          <a:lstStyle/>
          <a:p>
            <a:r>
              <a:rPr lang="en-US" altLang="ko-KR" sz="1200" dirty="0" smtClean="0"/>
              <a:t>1876 </a:t>
            </a:r>
            <a:r>
              <a:rPr lang="ko-KR" altLang="en-US" sz="1200" dirty="0" smtClean="0"/>
              <a:t>조일수호조규</a:t>
            </a:r>
            <a:endParaRPr lang="ko-KR" altLang="en-US" sz="1200" dirty="0"/>
          </a:p>
        </p:txBody>
      </p:sp>
    </p:spTree>
    <p:extLst>
      <p:ext uri="{BB962C8B-B14F-4D97-AF65-F5344CB8AC3E}">
        <p14:creationId xmlns:p14="http://schemas.microsoft.com/office/powerpoint/2010/main" val="49486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down)">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down)">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wipe(down)">
                                      <p:cBhvr>
                                        <p:cTn id="82" dur="5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down)">
                                      <p:cBhvr>
                                        <p:cTn id="87" dur="500"/>
                                        <p:tgtEl>
                                          <p:spTgt spid="1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down)">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down)">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wipe(down)">
                                      <p:cBhvr>
                                        <p:cTn id="10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역사</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05" y="2078460"/>
            <a:ext cx="3467706" cy="3698886"/>
          </a:xfrm>
          <a:prstGeom prst="rect">
            <a:avLst/>
          </a:prstGeom>
        </p:spPr>
      </p:pic>
      <p:sp>
        <p:nvSpPr>
          <p:cNvPr id="5" name="TextBox 4"/>
          <p:cNvSpPr txBox="1"/>
          <p:nvPr/>
        </p:nvSpPr>
        <p:spPr>
          <a:xfrm>
            <a:off x="1047402" y="1325443"/>
            <a:ext cx="2244438" cy="307777"/>
          </a:xfrm>
          <a:prstGeom prst="rect">
            <a:avLst/>
          </a:prstGeom>
          <a:noFill/>
        </p:spPr>
        <p:txBody>
          <a:bodyPr wrap="square" rtlCol="0">
            <a:spAutoFit/>
          </a:bodyPr>
          <a:lstStyle/>
          <a:p>
            <a:r>
              <a:rPr lang="ko-KR" altLang="en-US" sz="1400" b="1" dirty="0" smtClean="0">
                <a:solidFill>
                  <a:schemeClr val="accent1">
                    <a:lumMod val="50000"/>
                  </a:schemeClr>
                </a:solidFill>
              </a:rPr>
              <a:t>탐욕의 확대 </a:t>
            </a:r>
            <a:r>
              <a:rPr lang="en-US" altLang="ko-KR" sz="1400" b="1" dirty="0" smtClean="0">
                <a:solidFill>
                  <a:schemeClr val="accent1">
                    <a:lumMod val="50000"/>
                  </a:schemeClr>
                </a:solidFill>
              </a:rPr>
              <a:t>: </a:t>
            </a:r>
            <a:r>
              <a:rPr lang="ko-KR" altLang="en-US" sz="1400" b="1" dirty="0" smtClean="0">
                <a:solidFill>
                  <a:schemeClr val="accent1">
                    <a:lumMod val="50000"/>
                  </a:schemeClr>
                </a:solidFill>
              </a:rPr>
              <a:t>제국의 바다</a:t>
            </a:r>
            <a:endParaRPr lang="ko-KR" altLang="en-US" sz="1400" b="1" dirty="0">
              <a:solidFill>
                <a:schemeClr val="accent1">
                  <a:lumMod val="50000"/>
                </a:schemeClr>
              </a:solidFill>
            </a:endParaRPr>
          </a:p>
        </p:txBody>
      </p:sp>
      <p:sp>
        <p:nvSpPr>
          <p:cNvPr id="6" name="TextBox 5"/>
          <p:cNvSpPr txBox="1"/>
          <p:nvPr/>
        </p:nvSpPr>
        <p:spPr>
          <a:xfrm>
            <a:off x="3848793" y="1326034"/>
            <a:ext cx="4347556" cy="2246769"/>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1870</a:t>
            </a:r>
            <a:r>
              <a:rPr lang="ko-KR" altLang="en-US" sz="1400" dirty="0">
                <a:latin typeface="HY견명조" panose="02030600000101010101" pitchFamily="18" charset="-127"/>
                <a:ea typeface="HY견명조" panose="02030600000101010101" pitchFamily="18" charset="-127"/>
              </a:rPr>
              <a:t>년 일본 </a:t>
            </a:r>
            <a:r>
              <a:rPr lang="ko-KR" altLang="en-US" sz="1400" dirty="0" err="1">
                <a:latin typeface="HY견명조" panose="02030600000101010101" pitchFamily="18" charset="-127"/>
                <a:ea typeface="HY견명조" panose="02030600000101010101" pitchFamily="18" charset="-127"/>
              </a:rPr>
              <a:t>병부성의</a:t>
            </a:r>
            <a:r>
              <a:rPr lang="ko-KR" altLang="en-US" sz="1400" dirty="0">
                <a:latin typeface="HY견명조" panose="02030600000101010101" pitchFamily="18" charset="-127"/>
                <a:ea typeface="HY견명조" panose="02030600000101010101" pitchFamily="18" charset="-127"/>
              </a:rPr>
              <a:t> 건의</a:t>
            </a:r>
            <a:r>
              <a:rPr lang="en-US" altLang="ko-KR" sz="1400" dirty="0">
                <a:latin typeface="HY견명조" panose="02030600000101010101" pitchFamily="18" charset="-127"/>
                <a:ea typeface="HY견명조" panose="02030600000101010101" pitchFamily="18" charset="-127"/>
              </a:rPr>
              <a:t>. </a:t>
            </a:r>
            <a:endParaRPr lang="en-US" altLang="ko-KR" sz="1400" dirty="0" smtClean="0">
              <a:latin typeface="HY견명조" panose="02030600000101010101" pitchFamily="18" charset="-127"/>
              <a:ea typeface="HY견명조" panose="02030600000101010101" pitchFamily="18" charset="-127"/>
            </a:endParaRPr>
          </a:p>
          <a:p>
            <a:pPr algn="just" fontAlgn="base"/>
            <a:endParaRPr lang="ko-KR" altLang="en-US" sz="1400" dirty="0">
              <a:latin typeface="HY견명조" panose="02030600000101010101" pitchFamily="18" charset="-127"/>
              <a:ea typeface="HY견명조" panose="02030600000101010101" pitchFamily="18" charset="-127"/>
            </a:endParaRPr>
          </a:p>
          <a:p>
            <a:pPr algn="just" fontAlgn="base"/>
            <a:r>
              <a:rPr lang="ko-KR" altLang="en-US" sz="1400" dirty="0" smtClean="0">
                <a:latin typeface="HY견명조" panose="02030600000101010101" pitchFamily="18" charset="-127"/>
                <a:ea typeface="HY견명조" panose="02030600000101010101" pitchFamily="18" charset="-127"/>
              </a:rPr>
              <a:t>“러시아는 </a:t>
            </a:r>
            <a:r>
              <a:rPr lang="ko-KR" altLang="en-US" sz="1400" dirty="0">
                <a:latin typeface="HY견명조" panose="02030600000101010101" pitchFamily="18" charset="-127"/>
                <a:ea typeface="HY견명조" panose="02030600000101010101" pitchFamily="18" charset="-127"/>
              </a:rPr>
              <a:t>일본의 북부에 침입하고 또 쓰시마에 잔뜩 눈독을 들이고 있다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지금 동해로 돌진해 훌륭한 입지의 항구를 얻고 해군을 정비할 때</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무엇보다 이러한 러시아의 큰 욕심을 저지해야 한다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황국에 이를 경계하기 위해서라도 강력한 해군을 창설해야 한다</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황국을 옹호하고 조선을 다시 속국으로 만들며 </a:t>
            </a:r>
            <a:r>
              <a:rPr lang="ko-KR" altLang="en-US" sz="1400" dirty="0" err="1">
                <a:latin typeface="HY견명조" panose="02030600000101010101" pitchFamily="18" charset="-127"/>
                <a:ea typeface="HY견명조" panose="02030600000101010101" pitchFamily="18" charset="-127"/>
              </a:rPr>
              <a:t>서중국과</a:t>
            </a:r>
            <a:r>
              <a:rPr lang="ko-KR" altLang="en-US" sz="1400" dirty="0">
                <a:latin typeface="HY견명조" panose="02030600000101010101" pitchFamily="18" charset="-127"/>
                <a:ea typeface="HY견명조" panose="02030600000101010101" pitchFamily="18" charset="-127"/>
              </a:rPr>
              <a:t> 협력하여 러시아를 압제하기 </a:t>
            </a:r>
            <a:r>
              <a:rPr lang="ko-KR" altLang="en-US" sz="1400" dirty="0" smtClean="0">
                <a:latin typeface="HY견명조" panose="02030600000101010101" pitchFamily="18" charset="-127"/>
                <a:ea typeface="HY견명조" panose="02030600000101010101" pitchFamily="18" charset="-127"/>
              </a:rPr>
              <a:t>위해 </a:t>
            </a:r>
            <a:r>
              <a:rPr lang="ko-KR" altLang="en-US" sz="1400" dirty="0">
                <a:latin typeface="HY견명조" panose="02030600000101010101" pitchFamily="18" charset="-127"/>
                <a:ea typeface="HY견명조" panose="02030600000101010101" pitchFamily="18" charset="-127"/>
              </a:rPr>
              <a:t>군함 </a:t>
            </a:r>
            <a:r>
              <a:rPr lang="en-US" altLang="ko-KR" sz="1400" dirty="0">
                <a:latin typeface="HY견명조" panose="02030600000101010101" pitchFamily="18" charset="-127"/>
                <a:ea typeface="HY견명조" panose="02030600000101010101" pitchFamily="18" charset="-127"/>
              </a:rPr>
              <a:t>200</a:t>
            </a:r>
            <a:r>
              <a:rPr lang="ko-KR" altLang="en-US" sz="1400" dirty="0">
                <a:latin typeface="HY견명조" panose="02030600000101010101" pitchFamily="18" charset="-127"/>
                <a:ea typeface="HY견명조" panose="02030600000101010101" pitchFamily="18" charset="-127"/>
              </a:rPr>
              <a:t>척으로 이루어진 해군을 건설해야 한다</a:t>
            </a:r>
            <a:r>
              <a:rPr lang="en-US" altLang="ko-KR" sz="1400" dirty="0" smtClean="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7" name="TextBox 6"/>
          <p:cNvSpPr txBox="1"/>
          <p:nvPr/>
        </p:nvSpPr>
        <p:spPr>
          <a:xfrm>
            <a:off x="3857105" y="4967671"/>
            <a:ext cx="3857106" cy="307777"/>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1888</a:t>
            </a:r>
            <a:r>
              <a:rPr lang="ko-KR" altLang="en-US" sz="1400" dirty="0">
                <a:latin typeface="HY견명조" panose="02030600000101010101" pitchFamily="18" charset="-127"/>
                <a:ea typeface="HY견명조" panose="02030600000101010101" pitchFamily="18" charset="-127"/>
              </a:rPr>
              <a:t>년 일본 어민 울릉도 본격 어로 활동 </a:t>
            </a:r>
          </a:p>
        </p:txBody>
      </p:sp>
      <p:sp>
        <p:nvSpPr>
          <p:cNvPr id="8" name="TextBox 7"/>
          <p:cNvSpPr txBox="1"/>
          <p:nvPr/>
        </p:nvSpPr>
        <p:spPr>
          <a:xfrm>
            <a:off x="3857105" y="5378244"/>
            <a:ext cx="4339244" cy="523220"/>
          </a:xfrm>
          <a:prstGeom prst="rect">
            <a:avLst/>
          </a:prstGeom>
          <a:solidFill>
            <a:schemeClr val="accent2">
              <a:lumMod val="20000"/>
              <a:lumOff val="80000"/>
            </a:schemeClr>
          </a:solid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1889</a:t>
            </a:r>
            <a:r>
              <a:rPr lang="ko-KR" altLang="en-US" sz="1400" dirty="0">
                <a:latin typeface="HY견명조" panose="02030600000101010101" pitchFamily="18" charset="-127"/>
                <a:ea typeface="HY견명조" panose="02030600000101010101" pitchFamily="18" charset="-127"/>
              </a:rPr>
              <a:t>년 일본 </a:t>
            </a:r>
            <a:r>
              <a:rPr lang="ko-KR" altLang="en-US" sz="1400" dirty="0" err="1">
                <a:latin typeface="HY견명조" panose="02030600000101010101" pitchFamily="18" charset="-127"/>
                <a:ea typeface="HY견명조" panose="02030600000101010101" pitchFamily="18" charset="-127"/>
              </a:rPr>
              <a:t>야먀가타</a:t>
            </a:r>
            <a:r>
              <a:rPr lang="ko-KR" altLang="en-US"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아리토모</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山縣有朋</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이익선과</a:t>
            </a:r>
            <a:r>
              <a:rPr lang="ko-KR" altLang="en-US"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주권선의</a:t>
            </a:r>
            <a:r>
              <a:rPr lang="ko-KR" altLang="en-US" sz="1400" dirty="0">
                <a:latin typeface="HY견명조" panose="02030600000101010101" pitchFamily="18" charset="-127"/>
                <a:ea typeface="HY견명조" panose="02030600000101010101" pitchFamily="18" charset="-127"/>
              </a:rPr>
              <a:t> 의견서 제출</a:t>
            </a:r>
          </a:p>
        </p:txBody>
      </p:sp>
      <p:sp>
        <p:nvSpPr>
          <p:cNvPr id="9" name="TextBox 8"/>
          <p:cNvSpPr txBox="1"/>
          <p:nvPr/>
        </p:nvSpPr>
        <p:spPr>
          <a:xfrm>
            <a:off x="3857105" y="3829294"/>
            <a:ext cx="3707476" cy="307777"/>
          </a:xfrm>
          <a:prstGeom prst="rect">
            <a:avLst/>
          </a:prstGeom>
          <a:solidFill>
            <a:schemeClr val="accent6">
              <a:lumMod val="20000"/>
              <a:lumOff val="80000"/>
            </a:schemeClr>
          </a:solidFill>
        </p:spPr>
        <p:txBody>
          <a:bodyPr wrap="square" rtlCol="0">
            <a:spAutoFit/>
          </a:bodyPr>
          <a:lstStyle/>
          <a:p>
            <a:r>
              <a:rPr lang="en-US" altLang="ko-KR" sz="1400" dirty="0" smtClean="0">
                <a:latin typeface="HY견명조" panose="02030600000101010101" pitchFamily="18" charset="-127"/>
                <a:ea typeface="HY견명조" panose="02030600000101010101" pitchFamily="18" charset="-127"/>
              </a:rPr>
              <a:t>1876</a:t>
            </a:r>
            <a:r>
              <a:rPr lang="ko-KR" altLang="en-US" sz="1400" dirty="0" smtClean="0">
                <a:latin typeface="HY견명조" panose="02030600000101010101" pitchFamily="18" charset="-127"/>
                <a:ea typeface="HY견명조" panose="02030600000101010101" pitchFamily="18" charset="-127"/>
              </a:rPr>
              <a:t>년 조일수호조규</a:t>
            </a:r>
            <a:endParaRPr lang="ko-KR" altLang="en-US" sz="1400" dirty="0">
              <a:latin typeface="HY견명조" panose="02030600000101010101" pitchFamily="18" charset="-127"/>
              <a:ea typeface="HY견명조" panose="02030600000101010101" pitchFamily="18" charset="-127"/>
            </a:endParaRPr>
          </a:p>
        </p:txBody>
      </p:sp>
      <p:sp>
        <p:nvSpPr>
          <p:cNvPr id="10" name="TextBox 9"/>
          <p:cNvSpPr txBox="1"/>
          <p:nvPr/>
        </p:nvSpPr>
        <p:spPr>
          <a:xfrm>
            <a:off x="3857105" y="4333088"/>
            <a:ext cx="4239491" cy="523220"/>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1883</a:t>
            </a:r>
            <a:r>
              <a:rPr lang="ko-KR" altLang="en-US" sz="1400" dirty="0">
                <a:latin typeface="HY견명조" panose="02030600000101010101" pitchFamily="18" charset="-127"/>
                <a:ea typeface="HY견명조" panose="02030600000101010101" pitchFamily="18" charset="-127"/>
              </a:rPr>
              <a:t>년 ‘조일통상장정’ 체결 이후 ‘서로 경쟁하듯이 조선 근해로 출어’</a:t>
            </a:r>
          </a:p>
        </p:txBody>
      </p:sp>
    </p:spTree>
    <p:extLst>
      <p:ext uri="{BB962C8B-B14F-4D97-AF65-F5344CB8AC3E}">
        <p14:creationId xmlns:p14="http://schemas.microsoft.com/office/powerpoint/2010/main" val="60444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역사</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05" y="2078460"/>
            <a:ext cx="3467706" cy="3698886"/>
          </a:xfrm>
          <a:prstGeom prst="rect">
            <a:avLst/>
          </a:prstGeom>
        </p:spPr>
      </p:pic>
      <p:sp>
        <p:nvSpPr>
          <p:cNvPr id="5" name="TextBox 4"/>
          <p:cNvSpPr txBox="1"/>
          <p:nvPr/>
        </p:nvSpPr>
        <p:spPr>
          <a:xfrm>
            <a:off x="760614" y="1174214"/>
            <a:ext cx="2443943" cy="307777"/>
          </a:xfrm>
          <a:prstGeom prst="rect">
            <a:avLst/>
          </a:prstGeom>
          <a:noFill/>
        </p:spPr>
        <p:txBody>
          <a:bodyPr wrap="square" rtlCol="0">
            <a:spAutoFit/>
          </a:bodyPr>
          <a:lstStyle/>
          <a:p>
            <a:r>
              <a:rPr lang="ko-KR" altLang="en-US" sz="1400" b="1" dirty="0" smtClean="0">
                <a:solidFill>
                  <a:schemeClr val="accent1">
                    <a:lumMod val="50000"/>
                  </a:schemeClr>
                </a:solidFill>
              </a:rPr>
              <a:t>탐욕의 확대</a:t>
            </a:r>
            <a:r>
              <a:rPr lang="en-US" altLang="ko-KR" sz="1400" b="1" dirty="0" smtClean="0">
                <a:solidFill>
                  <a:schemeClr val="accent1">
                    <a:lumMod val="50000"/>
                  </a:schemeClr>
                </a:solidFill>
              </a:rPr>
              <a:t>2 : </a:t>
            </a:r>
            <a:r>
              <a:rPr lang="ko-KR" altLang="en-US" sz="1400" b="1" dirty="0" smtClean="0">
                <a:solidFill>
                  <a:schemeClr val="accent1">
                    <a:lumMod val="50000"/>
                  </a:schemeClr>
                </a:solidFill>
              </a:rPr>
              <a:t> 제국의 바다 </a:t>
            </a:r>
            <a:endParaRPr lang="ko-KR" altLang="en-US" sz="1400" b="1" dirty="0">
              <a:solidFill>
                <a:schemeClr val="accent1">
                  <a:lumMod val="50000"/>
                </a:schemeClr>
              </a:solidFill>
            </a:endParaRPr>
          </a:p>
        </p:txBody>
      </p:sp>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0550" y="1633220"/>
            <a:ext cx="2753109" cy="1448002"/>
          </a:xfrm>
          <a:prstGeom prst="rect">
            <a:avLst/>
          </a:prstGeom>
        </p:spPr>
      </p:pic>
      <p:sp>
        <p:nvSpPr>
          <p:cNvPr id="7" name="TextBox 6"/>
          <p:cNvSpPr txBox="1"/>
          <p:nvPr/>
        </p:nvSpPr>
        <p:spPr>
          <a:xfrm>
            <a:off x="5411585" y="1171554"/>
            <a:ext cx="2252749" cy="523220"/>
          </a:xfrm>
          <a:prstGeom prst="rect">
            <a:avLst/>
          </a:prstGeom>
          <a:noFill/>
        </p:spPr>
        <p:txBody>
          <a:bodyPr wrap="square" rtlCol="0">
            <a:spAutoFit/>
          </a:bodyPr>
          <a:lstStyle/>
          <a:p>
            <a:pPr fontAlgn="base"/>
            <a:r>
              <a:rPr lang="ko-KR" altLang="en-US" sz="1400" b="1" dirty="0" err="1">
                <a:solidFill>
                  <a:schemeClr val="accent1">
                    <a:lumMod val="50000"/>
                  </a:schemeClr>
                </a:solidFill>
              </a:rPr>
              <a:t>카츠라</a:t>
            </a:r>
            <a:r>
              <a:rPr lang="en-US" altLang="ko-KR" sz="1400" b="1" dirty="0">
                <a:solidFill>
                  <a:schemeClr val="accent1">
                    <a:lumMod val="50000"/>
                  </a:schemeClr>
                </a:solidFill>
              </a:rPr>
              <a:t>/</a:t>
            </a:r>
            <a:r>
              <a:rPr lang="ko-KR" altLang="en-US" sz="1400" b="1" dirty="0" err="1">
                <a:solidFill>
                  <a:schemeClr val="accent1">
                    <a:lumMod val="50000"/>
                  </a:schemeClr>
                </a:solidFill>
              </a:rPr>
              <a:t>태프트</a:t>
            </a:r>
            <a:r>
              <a:rPr lang="ko-KR" altLang="en-US" sz="1400" b="1" dirty="0">
                <a:solidFill>
                  <a:schemeClr val="accent1">
                    <a:lumMod val="50000"/>
                  </a:schemeClr>
                </a:solidFill>
              </a:rPr>
              <a:t> </a:t>
            </a:r>
            <a:r>
              <a:rPr lang="ko-KR" altLang="en-US" sz="1400" b="1" dirty="0" smtClean="0">
                <a:solidFill>
                  <a:schemeClr val="accent1">
                    <a:lumMod val="50000"/>
                  </a:schemeClr>
                </a:solidFill>
              </a:rPr>
              <a:t>밀약</a:t>
            </a:r>
            <a:endParaRPr lang="en-US" altLang="ko-KR" sz="1400" b="1" dirty="0" smtClean="0">
              <a:solidFill>
                <a:schemeClr val="accent1">
                  <a:lumMod val="50000"/>
                </a:schemeClr>
              </a:solidFill>
            </a:endParaRPr>
          </a:p>
          <a:p>
            <a:pPr fontAlgn="base"/>
            <a:r>
              <a:rPr lang="en-US" altLang="ko-KR" sz="1400" b="1" dirty="0" smtClean="0">
                <a:solidFill>
                  <a:schemeClr val="accent1">
                    <a:lumMod val="50000"/>
                  </a:schemeClr>
                </a:solidFill>
              </a:rPr>
              <a:t>1905.7.29</a:t>
            </a:r>
            <a:r>
              <a:rPr lang="ko-KR" altLang="en-US" sz="1400" b="1" dirty="0" smtClean="0">
                <a:solidFill>
                  <a:schemeClr val="accent1">
                    <a:lumMod val="50000"/>
                  </a:schemeClr>
                </a:solidFill>
              </a:rPr>
              <a:t> </a:t>
            </a:r>
            <a:endParaRPr lang="ko-KR" altLang="en-US" sz="1400" b="1" dirty="0">
              <a:solidFill>
                <a:schemeClr val="accent1">
                  <a:lumMod val="50000"/>
                </a:schemeClr>
              </a:solidFill>
            </a:endParaRPr>
          </a:p>
        </p:txBody>
      </p:sp>
      <p:sp>
        <p:nvSpPr>
          <p:cNvPr id="8" name="TextBox 7"/>
          <p:cNvSpPr txBox="1"/>
          <p:nvPr/>
        </p:nvSpPr>
        <p:spPr>
          <a:xfrm>
            <a:off x="5411585" y="1818334"/>
            <a:ext cx="2951018" cy="1815882"/>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미국이 미서전쟁으로 영유한 필리핀을 통치하고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일본은 필리핀을 침략할 의도를 갖지 않으며</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극동의 평화유지를 위해 미국</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영국</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일본은 동맹관계를 확보해야 하고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미국은 러일전쟁의 원인이 된 한국을 </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일본의 보호국으로 만드는 것</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을 승인한다</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0" name="TextBox 9"/>
          <p:cNvSpPr txBox="1"/>
          <p:nvPr/>
        </p:nvSpPr>
        <p:spPr>
          <a:xfrm>
            <a:off x="2805545" y="3707607"/>
            <a:ext cx="3416531" cy="954107"/>
          </a:xfrm>
          <a:prstGeom prst="rect">
            <a:avLst/>
          </a:prstGeom>
          <a:solidFill>
            <a:schemeClr val="accent6">
              <a:lumMod val="20000"/>
              <a:lumOff val="80000"/>
            </a:schemeClr>
          </a:solid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1904</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9</a:t>
            </a:r>
            <a:r>
              <a:rPr lang="ko-KR" altLang="en-US" sz="1400" dirty="0">
                <a:latin typeface="HY견명조" panose="02030600000101010101" pitchFamily="18" charset="-127"/>
                <a:ea typeface="HY견명조" panose="02030600000101010101" pitchFamily="18" charset="-127"/>
              </a:rPr>
              <a:t>월</a:t>
            </a:r>
            <a:r>
              <a:rPr lang="en-US" altLang="ko-KR" sz="1400" dirty="0">
                <a:latin typeface="HY견명조" panose="02030600000101010101" pitchFamily="18" charset="-127"/>
                <a:ea typeface="HY견명조" panose="02030600000101010101" pitchFamily="18" charset="-127"/>
              </a:rPr>
              <a:t>29</a:t>
            </a:r>
            <a:r>
              <a:rPr lang="ko-KR" altLang="en-US" sz="1400" dirty="0">
                <a:latin typeface="HY견명조" panose="02030600000101010101" pitchFamily="18" charset="-127"/>
                <a:ea typeface="HY견명조" panose="02030600000101010101" pitchFamily="18" charset="-127"/>
              </a:rPr>
              <a:t>일</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나카이</a:t>
            </a:r>
            <a:r>
              <a:rPr lang="ko-KR" altLang="en-US"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요자부로</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中井養三郞</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량고도</a:t>
            </a:r>
            <a:r>
              <a:rPr lang="ko-KR" altLang="en-US" sz="1400" dirty="0">
                <a:latin typeface="HY견명조" panose="02030600000101010101" pitchFamily="18" charset="-127"/>
                <a:ea typeface="HY견명조" panose="02030600000101010101" pitchFamily="18" charset="-127"/>
              </a:rPr>
              <a:t> 영토 편입 및 </a:t>
            </a:r>
            <a:r>
              <a:rPr lang="ko-KR" altLang="en-US" sz="1400" dirty="0" err="1">
                <a:latin typeface="HY견명조" panose="02030600000101010101" pitchFamily="18" charset="-127"/>
                <a:ea typeface="HY견명조" panose="02030600000101010101" pitchFamily="18" charset="-127"/>
              </a:rPr>
              <a:t>대하원’을</a:t>
            </a:r>
            <a:r>
              <a:rPr lang="ko-KR" altLang="en-US" sz="1400" dirty="0">
                <a:latin typeface="HY견명조" panose="02030600000101010101" pitchFamily="18" charset="-127"/>
                <a:ea typeface="HY견명조" panose="02030600000101010101" pitchFamily="18" charset="-127"/>
              </a:rPr>
              <a:t> 일본정부의 </a:t>
            </a:r>
            <a:r>
              <a:rPr lang="ko-KR" altLang="en-US" sz="1400" dirty="0" err="1">
                <a:latin typeface="HY견명조" panose="02030600000101010101" pitchFamily="18" charset="-127"/>
                <a:ea typeface="HY견명조" panose="02030600000101010101" pitchFamily="18" charset="-127"/>
              </a:rPr>
              <a:t>내무성</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농상무성</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외무성 등 </a:t>
            </a:r>
            <a:r>
              <a:rPr lang="en-US" altLang="ko-KR" sz="1400" dirty="0">
                <a:latin typeface="HY견명조" panose="02030600000101010101" pitchFamily="18" charset="-127"/>
                <a:ea typeface="HY견명조" panose="02030600000101010101" pitchFamily="18" charset="-127"/>
              </a:rPr>
              <a:t>3</a:t>
            </a:r>
            <a:r>
              <a:rPr lang="ko-KR" altLang="en-US" sz="1400" dirty="0">
                <a:latin typeface="HY견명조" panose="02030600000101010101" pitchFamily="18" charset="-127"/>
                <a:ea typeface="HY견명조" panose="02030600000101010101" pitchFamily="18" charset="-127"/>
              </a:rPr>
              <a:t>대신 앞으로 제출</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11" name="TextBox 10"/>
          <p:cNvSpPr txBox="1"/>
          <p:nvPr/>
        </p:nvSpPr>
        <p:spPr>
          <a:xfrm>
            <a:off x="1047402" y="4812943"/>
            <a:ext cx="3408218" cy="1169551"/>
          </a:xfrm>
          <a:prstGeom prst="rect">
            <a:avLst/>
          </a:prstGeom>
          <a:solidFill>
            <a:schemeClr val="accent2">
              <a:lumMod val="20000"/>
              <a:lumOff val="80000"/>
            </a:schemeClr>
          </a:solidFill>
        </p:spPr>
        <p:txBody>
          <a:bodyPr wrap="square" rtlCol="0">
            <a:spAutoFit/>
          </a:bodyPr>
          <a:lstStyle/>
          <a:p>
            <a:pPr algn="just" fontAlgn="base"/>
            <a:r>
              <a:rPr lang="ko-KR" altLang="en-US" sz="1400" dirty="0" err="1" smtClean="0">
                <a:latin typeface="HY견명조" panose="02030600000101010101" pitchFamily="18" charset="-127"/>
                <a:ea typeface="HY견명조" panose="02030600000101010101" pitchFamily="18" charset="-127"/>
              </a:rPr>
              <a:t>내무성</a:t>
            </a:r>
            <a:endParaRPr lang="en-US" altLang="ko-KR" sz="1400" dirty="0" smtClean="0">
              <a:latin typeface="HY견명조" panose="02030600000101010101" pitchFamily="18" charset="-127"/>
              <a:ea typeface="HY견명조" panose="02030600000101010101" pitchFamily="18" charset="-127"/>
            </a:endParaRPr>
          </a:p>
          <a:p>
            <a:pPr algn="just" fontAlgn="base"/>
            <a:r>
              <a:rPr lang="ko-KR" altLang="en-US" sz="1400" dirty="0" smtClean="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러일전쟁 시기에 대한제국의 영지의 의문이 있는 불모의 암초를 거두어 외국으로부터 일본이 대한제국을 </a:t>
            </a:r>
            <a:r>
              <a:rPr lang="ko-KR" altLang="en-US" sz="1400" dirty="0" err="1">
                <a:latin typeface="HY견명조" panose="02030600000101010101" pitchFamily="18" charset="-127"/>
                <a:ea typeface="HY견명조" panose="02030600000101010101" pitchFamily="18" charset="-127"/>
              </a:rPr>
              <a:t>병탄하려</a:t>
            </a:r>
            <a:r>
              <a:rPr lang="ko-KR" altLang="en-US" sz="1400" dirty="0">
                <a:latin typeface="HY견명조" panose="02030600000101010101" pitchFamily="18" charset="-127"/>
                <a:ea typeface="HY견명조" panose="02030600000101010101" pitchFamily="18" charset="-127"/>
              </a:rPr>
              <a:t> 한다는 의심을 받을 우려가 </a:t>
            </a:r>
            <a:r>
              <a:rPr lang="ko-KR" altLang="en-US" sz="1400" dirty="0" err="1">
                <a:latin typeface="HY견명조" panose="02030600000101010101" pitchFamily="18" charset="-127"/>
                <a:ea typeface="HY견명조" panose="02030600000101010101" pitchFamily="18" charset="-127"/>
              </a:rPr>
              <a:t>있다</a:t>
            </a:r>
            <a:r>
              <a:rPr lang="ko-KR" altLang="en-US" sz="1400" dirty="0" err="1" smtClean="0">
                <a:latin typeface="HY견명조" panose="02030600000101010101" pitchFamily="18" charset="-127"/>
                <a:ea typeface="HY견명조" panose="02030600000101010101" pitchFamily="18" charset="-127"/>
              </a:rPr>
              <a:t>”각하</a:t>
            </a:r>
            <a:endParaRPr lang="ko-KR" altLang="en-US" sz="1400" dirty="0">
              <a:latin typeface="HY견명조" panose="02030600000101010101" pitchFamily="18" charset="-127"/>
              <a:ea typeface="HY견명조" panose="02030600000101010101" pitchFamily="18" charset="-127"/>
            </a:endParaRPr>
          </a:p>
        </p:txBody>
      </p:sp>
      <p:sp>
        <p:nvSpPr>
          <p:cNvPr id="12" name="TextBox 11"/>
          <p:cNvSpPr txBox="1"/>
          <p:nvPr/>
        </p:nvSpPr>
        <p:spPr>
          <a:xfrm>
            <a:off x="4513810" y="4823239"/>
            <a:ext cx="4064925" cy="1169551"/>
          </a:xfrm>
          <a:prstGeom prst="rect">
            <a:avLst/>
          </a:prstGeom>
          <a:solidFill>
            <a:schemeClr val="accent2">
              <a:lumMod val="20000"/>
              <a:lumOff val="80000"/>
            </a:schemeClr>
          </a:solidFill>
        </p:spPr>
        <p:txBody>
          <a:bodyPr wrap="square" rtlCol="0">
            <a:spAutoFit/>
          </a:bodyPr>
          <a:lstStyle/>
          <a:p>
            <a:pPr algn="just" fontAlgn="base"/>
            <a:r>
              <a:rPr lang="ko-KR" altLang="en-US" sz="1400" dirty="0" smtClean="0">
                <a:latin typeface="HY견명조" panose="02030600000101010101" pitchFamily="18" charset="-127"/>
                <a:ea typeface="HY견명조" panose="02030600000101010101" pitchFamily="18" charset="-127"/>
              </a:rPr>
              <a:t>외무성</a:t>
            </a:r>
            <a:endParaRPr lang="en-US" altLang="ko-KR" sz="1400" dirty="0" smtClean="0">
              <a:latin typeface="HY견명조" panose="02030600000101010101" pitchFamily="18" charset="-127"/>
              <a:ea typeface="HY견명조" panose="02030600000101010101" pitchFamily="18" charset="-127"/>
            </a:endParaRPr>
          </a:p>
          <a:p>
            <a:pPr algn="just" fontAlgn="base"/>
            <a:r>
              <a:rPr lang="ko-KR" altLang="en-US"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“이 </a:t>
            </a:r>
            <a:r>
              <a:rPr lang="ko-KR" altLang="en-US" sz="1400" dirty="0" err="1">
                <a:latin typeface="HY견명조" panose="02030600000101010101" pitchFamily="18" charset="-127"/>
                <a:ea typeface="HY견명조" panose="02030600000101010101" pitchFamily="18" charset="-127"/>
              </a:rPr>
              <a:t>시국이야말로</a:t>
            </a:r>
            <a:r>
              <a:rPr lang="ko-KR" altLang="en-US" sz="1400" dirty="0">
                <a:latin typeface="HY견명조" panose="02030600000101010101" pitchFamily="18" charset="-127"/>
                <a:ea typeface="HY견명조" panose="02030600000101010101" pitchFamily="18" charset="-127"/>
              </a:rPr>
              <a:t> 그 영토 편입을 급히 필요로 하고 있다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망루를 건축해서 무선 또는 </a:t>
            </a:r>
            <a:r>
              <a:rPr lang="ko-KR" altLang="en-US" sz="1400" dirty="0" smtClean="0">
                <a:latin typeface="HY견명조" panose="02030600000101010101" pitchFamily="18" charset="-127"/>
                <a:ea typeface="HY견명조" panose="02030600000101010101" pitchFamily="18" charset="-127"/>
              </a:rPr>
              <a:t>해저 전선을 </a:t>
            </a:r>
            <a:r>
              <a:rPr lang="ko-KR" altLang="en-US" sz="1400" dirty="0">
                <a:latin typeface="HY견명조" panose="02030600000101010101" pitchFamily="18" charset="-127"/>
                <a:ea typeface="HY견명조" panose="02030600000101010101" pitchFamily="18" charset="-127"/>
              </a:rPr>
              <a:t>설치하면 적함 </a:t>
            </a:r>
            <a:r>
              <a:rPr lang="ko-KR" altLang="en-US" sz="1400" dirty="0" smtClean="0">
                <a:latin typeface="HY견명조" panose="02030600000101010101" pitchFamily="18" charset="-127"/>
                <a:ea typeface="HY견명조" panose="02030600000101010101" pitchFamily="18" charset="-127"/>
              </a:rPr>
              <a:t>감시 상 </a:t>
            </a:r>
            <a:r>
              <a:rPr lang="ko-KR" altLang="en-US" sz="1400" dirty="0">
                <a:latin typeface="HY견명조" panose="02030600000101010101" pitchFamily="18" charset="-127"/>
                <a:ea typeface="HY견명조" panose="02030600000101010101" pitchFamily="18" charset="-127"/>
              </a:rPr>
              <a:t>지극히 좋지 않겠는가</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a:t>
            </a:r>
            <a:r>
              <a:rPr lang="ko-KR" altLang="en-US" sz="1400" dirty="0" err="1">
                <a:latin typeface="HY견명조" panose="02030600000101010101" pitchFamily="18" charset="-127"/>
                <a:ea typeface="HY견명조" panose="02030600000101010101" pitchFamily="18" charset="-127"/>
              </a:rPr>
              <a:t>내무성과</a:t>
            </a:r>
            <a:r>
              <a:rPr lang="ko-KR" altLang="en-US" sz="1400" dirty="0">
                <a:latin typeface="HY견명조" panose="02030600000101010101" pitchFamily="18" charset="-127"/>
                <a:ea typeface="HY견명조" panose="02030600000101010101" pitchFamily="18" charset="-127"/>
              </a:rPr>
              <a:t> 같은 고려는 </a:t>
            </a:r>
            <a:r>
              <a:rPr lang="ko-KR" altLang="en-US" sz="1400" dirty="0" smtClean="0">
                <a:latin typeface="HY견명조" panose="02030600000101010101" pitchFamily="18" charset="-127"/>
                <a:ea typeface="HY견명조" panose="02030600000101010101" pitchFamily="18" charset="-127"/>
              </a:rPr>
              <a:t>필요 없다</a:t>
            </a:r>
            <a:r>
              <a:rPr lang="ko-KR" altLang="en-US" sz="1400" dirty="0">
                <a:latin typeface="HY견명조" panose="02030600000101010101" pitchFamily="18" charset="-127"/>
                <a:ea typeface="HY견명조" panose="02030600000101010101" pitchFamily="18" charset="-127"/>
              </a:rPr>
              <a:t>”</a:t>
            </a:r>
          </a:p>
        </p:txBody>
      </p:sp>
    </p:spTree>
    <p:extLst>
      <p:ext uri="{BB962C8B-B14F-4D97-AF65-F5344CB8AC3E}">
        <p14:creationId xmlns:p14="http://schemas.microsoft.com/office/powerpoint/2010/main" val="298323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7353" y="1313410"/>
            <a:ext cx="5004262" cy="4185761"/>
          </a:xfrm>
          <a:prstGeom prst="rect">
            <a:avLst/>
          </a:prstGeom>
          <a:noFill/>
        </p:spPr>
        <p:txBody>
          <a:bodyPr wrap="square" rtlCol="0">
            <a:spAutoFit/>
          </a:bodyPr>
          <a:lstStyle/>
          <a:p>
            <a:r>
              <a:rPr lang="en-US" altLang="ko-KR" sz="1400" dirty="0" smtClean="0">
                <a:latin typeface="HY견명조" panose="02030600000101010101" pitchFamily="18" charset="-127"/>
                <a:ea typeface="HY견명조" panose="02030600000101010101" pitchFamily="18" charset="-127"/>
              </a:rPr>
              <a:t> … …</a:t>
            </a:r>
          </a:p>
          <a:p>
            <a:endParaRPr lang="en-US" altLang="ko-KR" sz="1400" dirty="0" smtClean="0">
              <a:latin typeface="HY견명조" panose="02030600000101010101" pitchFamily="18" charset="-127"/>
              <a:ea typeface="HY견명조" panose="02030600000101010101" pitchFamily="18" charset="-127"/>
            </a:endParaRPr>
          </a:p>
          <a:p>
            <a:r>
              <a:rPr lang="ko-KR" altLang="en-US" sz="1400" dirty="0" smtClean="0">
                <a:latin typeface="HY견명조" panose="02030600000101010101" pitchFamily="18" charset="-127"/>
                <a:ea typeface="HY견명조" panose="02030600000101010101" pitchFamily="18" charset="-127"/>
              </a:rPr>
              <a:t>나는 </a:t>
            </a:r>
            <a:r>
              <a:rPr lang="ko-KR" altLang="en-US" sz="1400" dirty="0" err="1">
                <a:latin typeface="HY견명조" panose="02030600000101010101" pitchFamily="18" charset="-127"/>
                <a:ea typeface="HY견명조" panose="02030600000101010101" pitchFamily="18" charset="-127"/>
              </a:rPr>
              <a:t>이자벨</a:t>
            </a:r>
            <a:r>
              <a:rPr lang="ko-KR" altLang="en-US" sz="1400" dirty="0">
                <a:latin typeface="HY견명조" panose="02030600000101010101" pitchFamily="18" charset="-127"/>
                <a:ea typeface="HY견명조" panose="02030600000101010101" pitchFamily="18" charset="-127"/>
              </a:rPr>
              <a:t> 버드 </a:t>
            </a:r>
            <a:r>
              <a:rPr lang="ko-KR" altLang="en-US" sz="1400" dirty="0" err="1">
                <a:latin typeface="HY견명조" panose="02030600000101010101" pitchFamily="18" charset="-127"/>
                <a:ea typeface="HY견명조" panose="02030600000101010101" pitchFamily="18" charset="-127"/>
              </a:rPr>
              <a:t>비숍</a:t>
            </a:r>
            <a:r>
              <a:rPr lang="ko-KR" altLang="en-US" sz="1400" dirty="0">
                <a:latin typeface="HY견명조" panose="02030600000101010101" pitchFamily="18" charset="-127"/>
                <a:ea typeface="HY견명조" panose="02030600000101010101" pitchFamily="18" charset="-127"/>
              </a:rPr>
              <a:t> 여사와 연애하고 있다 그녀는</a:t>
            </a:r>
          </a:p>
          <a:p>
            <a:r>
              <a:rPr lang="en-US" altLang="ko-KR" sz="1400" dirty="0">
                <a:latin typeface="HY견명조" panose="02030600000101010101" pitchFamily="18" charset="-127"/>
                <a:ea typeface="HY견명조" panose="02030600000101010101" pitchFamily="18" charset="-127"/>
              </a:rPr>
              <a:t>1893</a:t>
            </a:r>
            <a:r>
              <a:rPr lang="ko-KR" altLang="en-US" sz="1400" dirty="0">
                <a:latin typeface="HY견명조" panose="02030600000101010101" pitchFamily="18" charset="-127"/>
                <a:ea typeface="HY견명조" panose="02030600000101010101" pitchFamily="18" charset="-127"/>
              </a:rPr>
              <a:t>년에 조선을 처음 방문한 영국 왕립지학협회 회원이다</a:t>
            </a:r>
          </a:p>
          <a:p>
            <a:endParaRPr lang="en-US" altLang="ko-KR" sz="1400" dirty="0" smtClean="0">
              <a:latin typeface="HY견명조" panose="02030600000101010101" pitchFamily="18" charset="-127"/>
              <a:ea typeface="HY견명조" panose="02030600000101010101" pitchFamily="18" charset="-127"/>
            </a:endParaRPr>
          </a:p>
          <a:p>
            <a:r>
              <a:rPr lang="en-US" altLang="ko-KR" sz="1400" dirty="0" smtClean="0">
                <a:latin typeface="HY견명조" panose="02030600000101010101" pitchFamily="18" charset="-127"/>
                <a:ea typeface="HY견명조" panose="02030600000101010101" pitchFamily="18" charset="-127"/>
              </a:rPr>
              <a:t> …  …</a:t>
            </a:r>
            <a:r>
              <a:rPr lang="ko-KR" altLang="en-US" sz="1400" dirty="0">
                <a:latin typeface="HY견명조" panose="02030600000101010101" pitchFamily="18" charset="-127"/>
                <a:ea typeface="HY견명조" panose="02030600000101010101" pitchFamily="18" charset="-127"/>
              </a:rPr>
              <a:t/>
            </a:r>
            <a:br>
              <a:rPr lang="ko-KR" altLang="en-US" sz="1400" dirty="0">
                <a:latin typeface="HY견명조" panose="02030600000101010101" pitchFamily="18" charset="-127"/>
                <a:ea typeface="HY견명조" panose="02030600000101010101" pitchFamily="18" charset="-127"/>
              </a:rPr>
            </a:br>
            <a:endParaRPr lang="ko-KR" altLang="en-US" sz="1400" dirty="0">
              <a:latin typeface="HY견명조" panose="02030600000101010101" pitchFamily="18" charset="-127"/>
              <a:ea typeface="HY견명조" panose="02030600000101010101" pitchFamily="18" charset="-127"/>
            </a:endParaRPr>
          </a:p>
          <a:p>
            <a:r>
              <a:rPr lang="ko-KR" altLang="en-US" sz="1400" dirty="0">
                <a:latin typeface="HY견명조" panose="02030600000101010101" pitchFamily="18" charset="-127"/>
                <a:ea typeface="HY견명조" panose="02030600000101010101" pitchFamily="18" charset="-127"/>
              </a:rPr>
              <a:t>전통은 아무리 더러운 전통이라도 좋다 </a:t>
            </a:r>
            <a:endParaRPr lang="en-US" altLang="ko-KR" sz="1400" dirty="0" smtClean="0">
              <a:latin typeface="HY견명조" panose="02030600000101010101" pitchFamily="18" charset="-127"/>
              <a:ea typeface="HY견명조" panose="02030600000101010101" pitchFamily="18" charset="-127"/>
            </a:endParaRPr>
          </a:p>
          <a:p>
            <a:endParaRPr lang="en-US" altLang="ko-KR" sz="1400" dirty="0">
              <a:latin typeface="HY견명조" panose="02030600000101010101" pitchFamily="18" charset="-127"/>
              <a:ea typeface="HY견명조" panose="02030600000101010101" pitchFamily="18" charset="-127"/>
            </a:endParaRPr>
          </a:p>
          <a:p>
            <a:r>
              <a:rPr lang="en-US" altLang="ko-KR" sz="1400" dirty="0" smtClean="0">
                <a:latin typeface="HY견명조" panose="02030600000101010101" pitchFamily="18" charset="-127"/>
                <a:ea typeface="HY견명조" panose="02030600000101010101" pitchFamily="18" charset="-127"/>
              </a:rPr>
              <a:t> … … </a:t>
            </a:r>
          </a:p>
          <a:p>
            <a:endParaRPr lang="en-US" altLang="ko-KR" sz="1400" dirty="0" smtClean="0">
              <a:latin typeface="HY견명조" panose="02030600000101010101" pitchFamily="18" charset="-127"/>
              <a:ea typeface="HY견명조" panose="02030600000101010101" pitchFamily="18" charset="-127"/>
            </a:endParaRPr>
          </a:p>
          <a:p>
            <a:r>
              <a:rPr lang="ko-KR" altLang="en-US" sz="1400" dirty="0" smtClean="0">
                <a:latin typeface="HY견명조" panose="02030600000101010101" pitchFamily="18" charset="-127"/>
                <a:ea typeface="HY견명조" panose="02030600000101010101" pitchFamily="18" charset="-127"/>
              </a:rPr>
              <a:t>버드 </a:t>
            </a:r>
            <a:r>
              <a:rPr lang="ko-KR" altLang="en-US" sz="1400" dirty="0" err="1">
                <a:latin typeface="HY견명조" panose="02030600000101010101" pitchFamily="18" charset="-127"/>
                <a:ea typeface="HY견명조" panose="02030600000101010101" pitchFamily="18" charset="-127"/>
              </a:rPr>
              <a:t>비숍</a:t>
            </a:r>
            <a:r>
              <a:rPr lang="ko-KR" altLang="en-US" sz="1400" dirty="0">
                <a:latin typeface="HY견명조" panose="02030600000101010101" pitchFamily="18" charset="-127"/>
                <a:ea typeface="HY견명조" panose="02030600000101010101" pitchFamily="18" charset="-127"/>
              </a:rPr>
              <a:t> 여사를 안 뒤부터는 썩어빠진 대한민국이</a:t>
            </a:r>
          </a:p>
          <a:p>
            <a:r>
              <a:rPr lang="ko-KR" altLang="en-US" sz="1400" dirty="0">
                <a:latin typeface="HY견명조" panose="02030600000101010101" pitchFamily="18" charset="-127"/>
                <a:ea typeface="HY견명조" panose="02030600000101010101" pitchFamily="18" charset="-127"/>
              </a:rPr>
              <a:t>괴롭지 않다 오히려 황송하다 역사는 아무리</a:t>
            </a:r>
          </a:p>
          <a:p>
            <a:r>
              <a:rPr lang="ko-KR" altLang="en-US" sz="1400" dirty="0">
                <a:latin typeface="HY견명조" panose="02030600000101010101" pitchFamily="18" charset="-127"/>
                <a:ea typeface="HY견명조" panose="02030600000101010101" pitchFamily="18" charset="-127"/>
              </a:rPr>
              <a:t>더러운 역사라도 좋다</a:t>
            </a:r>
          </a:p>
          <a:p>
            <a:r>
              <a:rPr lang="ko-KR" altLang="en-US" sz="1400" dirty="0">
                <a:latin typeface="HY견명조" panose="02030600000101010101" pitchFamily="18" charset="-127"/>
                <a:ea typeface="HY견명조" panose="02030600000101010101" pitchFamily="18" charset="-127"/>
              </a:rPr>
              <a:t>진창은 아무리 더러운 진창이라도 좋다</a:t>
            </a:r>
          </a:p>
          <a:p>
            <a:r>
              <a:rPr lang="ko-KR" altLang="en-US" sz="1400" dirty="0">
                <a:latin typeface="HY견명조" panose="02030600000101010101" pitchFamily="18" charset="-127"/>
                <a:ea typeface="HY견명조" panose="02030600000101010101" pitchFamily="18" charset="-127"/>
              </a:rPr>
              <a:t>나에게 놋주발보다도 더 쨍쨍 울리는 추억이</a:t>
            </a:r>
          </a:p>
          <a:p>
            <a:r>
              <a:rPr lang="ko-KR" altLang="en-US" sz="1400" dirty="0">
                <a:latin typeface="HY견명조" panose="02030600000101010101" pitchFamily="18" charset="-127"/>
                <a:ea typeface="HY견명조" panose="02030600000101010101" pitchFamily="18" charset="-127"/>
              </a:rPr>
              <a:t>있는 한 인간은 영원하고 사랑도 </a:t>
            </a:r>
            <a:r>
              <a:rPr lang="ko-KR" altLang="en-US" sz="1400" dirty="0" smtClean="0">
                <a:latin typeface="HY견명조" panose="02030600000101010101" pitchFamily="18" charset="-127"/>
                <a:ea typeface="HY견명조" panose="02030600000101010101" pitchFamily="18" charset="-127"/>
              </a:rPr>
              <a:t>그렇다 </a:t>
            </a:r>
            <a:endParaRPr lang="en-US" altLang="ko-KR" sz="1400" dirty="0" smtClean="0">
              <a:latin typeface="HY견명조" panose="02030600000101010101" pitchFamily="18" charset="-127"/>
              <a:ea typeface="HY견명조" panose="02030600000101010101" pitchFamily="18" charset="-127"/>
            </a:endParaRPr>
          </a:p>
          <a:p>
            <a:endParaRPr lang="en-US" altLang="ko-KR" sz="1400" dirty="0">
              <a:latin typeface="HY견명조" panose="02030600000101010101" pitchFamily="18" charset="-127"/>
              <a:ea typeface="HY견명조" panose="02030600000101010101" pitchFamily="18" charset="-127"/>
            </a:endParaRPr>
          </a:p>
          <a:p>
            <a:r>
              <a:rPr lang="en-US" altLang="ko-KR" sz="1400" dirty="0" smtClean="0">
                <a:latin typeface="HY견명조" panose="02030600000101010101" pitchFamily="18" charset="-127"/>
                <a:ea typeface="HY견명조" panose="02030600000101010101" pitchFamily="18" charset="-127"/>
              </a:rPr>
              <a:t>… … </a:t>
            </a:r>
            <a:endParaRPr lang="ko-KR" altLang="en-US" sz="1400" dirty="0">
              <a:latin typeface="HY견명조" panose="02030600000101010101" pitchFamily="18" charset="-127"/>
              <a:ea typeface="HY견명조" panose="02030600000101010101" pitchFamily="18" charset="-127"/>
            </a:endParaRPr>
          </a:p>
        </p:txBody>
      </p:sp>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40" y="954398"/>
            <a:ext cx="3267531" cy="5048955"/>
          </a:xfrm>
          <a:prstGeom prst="rect">
            <a:avLst/>
          </a:prstGeom>
        </p:spPr>
      </p:pic>
    </p:spTree>
    <p:extLst>
      <p:ext uri="{BB962C8B-B14F-4D97-AF65-F5344CB8AC3E}">
        <p14:creationId xmlns:p14="http://schemas.microsoft.com/office/powerpoint/2010/main" val="39805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역사</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5" name="TextBox 4"/>
          <p:cNvSpPr txBox="1"/>
          <p:nvPr/>
        </p:nvSpPr>
        <p:spPr>
          <a:xfrm>
            <a:off x="1047402" y="1048444"/>
            <a:ext cx="1255223" cy="307777"/>
          </a:xfrm>
          <a:prstGeom prst="rect">
            <a:avLst/>
          </a:prstGeom>
          <a:noFill/>
        </p:spPr>
        <p:txBody>
          <a:bodyPr wrap="square" rtlCol="0">
            <a:spAutoFit/>
          </a:bodyPr>
          <a:lstStyle/>
          <a:p>
            <a:r>
              <a:rPr lang="ko-KR" altLang="en-US" sz="1400" b="1" dirty="0" smtClean="0">
                <a:solidFill>
                  <a:schemeClr val="accent1">
                    <a:lumMod val="50000"/>
                  </a:schemeClr>
                </a:solidFill>
              </a:rPr>
              <a:t>탐욕의 종말</a:t>
            </a:r>
            <a:endParaRPr lang="ko-KR" altLang="en-US" sz="1400" b="1" dirty="0">
              <a:solidFill>
                <a:schemeClr val="accent1">
                  <a:lumMod val="50000"/>
                </a:schemeClr>
              </a:solidFill>
            </a:endParaRPr>
          </a:p>
        </p:txBody>
      </p:sp>
      <p:pic>
        <p:nvPicPr>
          <p:cNvPr id="6" name="그림 5"/>
          <p:cNvPicPr>
            <a:picLocks noChangeAspect="1"/>
          </p:cNvPicPr>
          <p:nvPr/>
        </p:nvPicPr>
        <p:blipFill>
          <a:blip r:embed="rId3"/>
          <a:stretch>
            <a:fillRect/>
          </a:stretch>
        </p:blipFill>
        <p:spPr>
          <a:xfrm>
            <a:off x="681643" y="1579151"/>
            <a:ext cx="4264005" cy="2783448"/>
          </a:xfrm>
          <a:prstGeom prst="rect">
            <a:avLst/>
          </a:prstGeom>
        </p:spPr>
      </p:pic>
      <p:pic>
        <p:nvPicPr>
          <p:cNvPr id="7" name="그림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05" y="2723311"/>
            <a:ext cx="4264005" cy="3888351"/>
          </a:xfrm>
          <a:prstGeom prst="rect">
            <a:avLst/>
          </a:prstGeom>
        </p:spPr>
      </p:pic>
      <p:sp>
        <p:nvSpPr>
          <p:cNvPr id="8" name="TextBox 7"/>
          <p:cNvSpPr txBox="1"/>
          <p:nvPr/>
        </p:nvSpPr>
        <p:spPr>
          <a:xfrm>
            <a:off x="4920710" y="1102983"/>
            <a:ext cx="3807229" cy="276999"/>
          </a:xfrm>
          <a:prstGeom prst="rect">
            <a:avLst/>
          </a:prstGeom>
          <a:noFill/>
        </p:spPr>
        <p:txBody>
          <a:bodyPr wrap="square" rtlCol="0">
            <a:spAutoFit/>
          </a:bodyPr>
          <a:lstStyle/>
          <a:p>
            <a:pPr algn="just" fontAlgn="base"/>
            <a:r>
              <a:rPr lang="en-US" altLang="ko-KR" sz="1200" dirty="0"/>
              <a:t>1907</a:t>
            </a:r>
            <a:r>
              <a:rPr lang="ko-KR" altLang="en-US" sz="1200" dirty="0"/>
              <a:t>년 일본제국 </a:t>
            </a:r>
            <a:r>
              <a:rPr lang="ko-KR" altLang="en-US" sz="1200" dirty="0" smtClean="0"/>
              <a:t>국방 방침</a:t>
            </a:r>
            <a:r>
              <a:rPr lang="en-US" altLang="ko-KR" sz="1200" dirty="0"/>
              <a:t>. </a:t>
            </a:r>
            <a:endParaRPr lang="ko-KR" altLang="en-US" sz="1200" dirty="0"/>
          </a:p>
        </p:txBody>
      </p:sp>
      <p:sp>
        <p:nvSpPr>
          <p:cNvPr id="9" name="TextBox 8"/>
          <p:cNvSpPr txBox="1"/>
          <p:nvPr/>
        </p:nvSpPr>
        <p:spPr>
          <a:xfrm>
            <a:off x="5162203" y="1451677"/>
            <a:ext cx="3649287" cy="1384995"/>
          </a:xfrm>
          <a:prstGeom prst="rect">
            <a:avLst/>
          </a:prstGeom>
          <a:noFill/>
        </p:spPr>
        <p:txBody>
          <a:bodyPr wrap="square" rtlCol="0">
            <a:spAutoFit/>
          </a:bodyPr>
          <a:lstStyle/>
          <a:p>
            <a:pPr algn="just" fontAlgn="base"/>
            <a:r>
              <a:rPr lang="ko-KR" altLang="en-US" sz="1200" dirty="0">
                <a:latin typeface="HY견명조" panose="02030600000101010101" pitchFamily="18" charset="-127"/>
                <a:ea typeface="HY견명조" panose="02030600000101010101" pitchFamily="18" charset="-127"/>
              </a:rPr>
              <a:t>육군 다나카 기이치</a:t>
            </a:r>
            <a:r>
              <a:rPr lang="en-US" altLang="ko-KR" sz="1200" dirty="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田中義一</a:t>
            </a:r>
            <a:r>
              <a:rPr lang="en-US" altLang="ko-KR" sz="1200" dirty="0">
                <a:latin typeface="HY견명조" panose="02030600000101010101" pitchFamily="18" charset="-127"/>
                <a:ea typeface="HY견명조" panose="02030600000101010101" pitchFamily="18" charset="-127"/>
              </a:rPr>
              <a:t>)</a:t>
            </a:r>
            <a:r>
              <a:rPr lang="ko-KR" altLang="en-US" sz="1200" dirty="0" err="1" smtClean="0">
                <a:latin typeface="HY견명조" panose="02030600000101010101" pitchFamily="18" charset="-127"/>
                <a:ea typeface="HY견명조" panose="02030600000101010101" pitchFamily="18" charset="-127"/>
              </a:rPr>
              <a:t>중좌</a:t>
            </a:r>
            <a:r>
              <a:rPr lang="en-US" altLang="ko-KR" sz="1200" dirty="0" smtClean="0">
                <a:latin typeface="HY견명조" panose="02030600000101010101" pitchFamily="18" charset="-127"/>
                <a:ea typeface="HY견명조" panose="02030600000101010101" pitchFamily="18" charset="-127"/>
              </a:rPr>
              <a:t>. </a:t>
            </a:r>
            <a:endParaRPr lang="ko-KR" altLang="en-US" sz="1200" dirty="0">
              <a:latin typeface="HY견명조" panose="02030600000101010101" pitchFamily="18" charset="-127"/>
              <a:ea typeface="HY견명조" panose="02030600000101010101" pitchFamily="18" charset="-127"/>
            </a:endParaRPr>
          </a:p>
          <a:p>
            <a:pPr algn="just" fontAlgn="base"/>
            <a:r>
              <a:rPr lang="en-US" altLang="ko-KR" sz="1200" dirty="0" smtClean="0">
                <a:latin typeface="HY견명조" panose="02030600000101010101" pitchFamily="18" charset="-127"/>
                <a:ea typeface="HY견명조" panose="02030600000101010101" pitchFamily="18" charset="-127"/>
              </a:rPr>
              <a:t> </a:t>
            </a:r>
            <a:r>
              <a:rPr lang="en-US" altLang="ko-KR" sz="1200" dirty="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일본의 국방상 주요 적국은 러시아</a:t>
            </a:r>
            <a:r>
              <a:rPr lang="en-US" altLang="ko-KR" sz="1200" dirty="0">
                <a:latin typeface="HY견명조" panose="02030600000101010101" pitchFamily="18" charset="-127"/>
                <a:ea typeface="HY견명조" panose="02030600000101010101" pitchFamily="18" charset="-127"/>
              </a:rPr>
              <a:t>. </a:t>
            </a:r>
            <a:r>
              <a:rPr lang="ko-KR" altLang="en-US" sz="1200" dirty="0" smtClean="0">
                <a:latin typeface="HY견명조" panose="02030600000101010101" pitchFamily="18" charset="-127"/>
                <a:ea typeface="HY견명조" panose="02030600000101010101" pitchFamily="18" charset="-127"/>
              </a:rPr>
              <a:t>조선을 </a:t>
            </a:r>
            <a:r>
              <a:rPr lang="ko-KR" altLang="en-US" sz="1200" dirty="0">
                <a:latin typeface="HY견명조" panose="02030600000101010101" pitchFamily="18" charset="-127"/>
                <a:ea typeface="HY견명조" panose="02030600000101010101" pitchFamily="18" charset="-127"/>
              </a:rPr>
              <a:t>근거지로 삼아 북부 만주방면에서 주요 작전을 실시할 필요</a:t>
            </a:r>
            <a:r>
              <a:rPr lang="en-US" altLang="ko-KR" sz="1200" dirty="0">
                <a:latin typeface="HY견명조" panose="02030600000101010101" pitchFamily="18" charset="-127"/>
                <a:ea typeface="HY견명조" panose="02030600000101010101" pitchFamily="18" charset="-127"/>
              </a:rPr>
              <a:t>. </a:t>
            </a:r>
            <a:r>
              <a:rPr lang="ko-KR" altLang="en-US" sz="1200" dirty="0" err="1">
                <a:latin typeface="HY견명조" panose="02030600000101010101" pitchFamily="18" charset="-127"/>
                <a:ea typeface="HY견명조" panose="02030600000101010101" pitchFamily="18" charset="-127"/>
              </a:rPr>
              <a:t>관동주를</a:t>
            </a:r>
            <a:r>
              <a:rPr lang="ko-KR" altLang="en-US" sz="1200" dirty="0">
                <a:latin typeface="HY견명조" panose="02030600000101010101" pitchFamily="18" charset="-127"/>
                <a:ea typeface="HY견명조" panose="02030600000101010101" pitchFamily="18" charset="-127"/>
              </a:rPr>
              <a:t> 일본군의 부 근거지로 </a:t>
            </a:r>
            <a:r>
              <a:rPr lang="ko-KR" altLang="en-US" sz="1200" dirty="0" smtClean="0">
                <a:latin typeface="HY견명조" panose="02030600000101010101" pitchFamily="18" charset="-127"/>
                <a:ea typeface="HY견명조" panose="02030600000101010101" pitchFamily="18" charset="-127"/>
              </a:rPr>
              <a:t>삼아야</a:t>
            </a:r>
            <a:r>
              <a:rPr lang="en-US" altLang="ko-KR" sz="1200" dirty="0" smtClean="0">
                <a:latin typeface="HY견명조" panose="02030600000101010101" pitchFamily="18" charset="-127"/>
                <a:ea typeface="HY견명조" panose="02030600000101010101" pitchFamily="18" charset="-127"/>
              </a:rPr>
              <a:t>. </a:t>
            </a:r>
            <a:r>
              <a:rPr lang="ko-KR" altLang="en-US" sz="1200" dirty="0">
                <a:latin typeface="HY견명조" panose="02030600000101010101" pitchFamily="18" charset="-127"/>
                <a:ea typeface="HY견명조" panose="02030600000101010101" pitchFamily="18" charset="-127"/>
              </a:rPr>
              <a:t>해군의 역할을 보조적</a:t>
            </a:r>
            <a:r>
              <a:rPr lang="en-US" altLang="ko-KR" sz="1200" dirty="0">
                <a:latin typeface="HY견명조" panose="02030600000101010101" pitchFamily="18" charset="-127"/>
                <a:ea typeface="HY견명조" panose="02030600000101010101" pitchFamily="18" charset="-127"/>
              </a:rPr>
              <a:t>, </a:t>
            </a:r>
            <a:r>
              <a:rPr lang="ko-KR" altLang="en-US" sz="1200" dirty="0">
                <a:latin typeface="HY견명조" panose="02030600000101010101" pitchFamily="18" charset="-127"/>
                <a:ea typeface="HY견명조" panose="02030600000101010101" pitchFamily="18" charset="-127"/>
              </a:rPr>
              <a:t>종속적</a:t>
            </a:r>
            <a:r>
              <a:rPr lang="en-US" altLang="ko-KR" sz="1200" dirty="0">
                <a:latin typeface="HY견명조" panose="02030600000101010101" pitchFamily="18" charset="-127"/>
                <a:ea typeface="HY견명조" panose="02030600000101010101" pitchFamily="18" charset="-127"/>
              </a:rPr>
              <a:t>. </a:t>
            </a:r>
            <a:r>
              <a:rPr lang="ko-KR" altLang="en-US" sz="1200" dirty="0">
                <a:latin typeface="HY견명조" panose="02030600000101010101" pitchFamily="18" charset="-127"/>
                <a:ea typeface="HY견명조" panose="02030600000101010101" pitchFamily="18" charset="-127"/>
              </a:rPr>
              <a:t>쓰시마 해협의 확보와 블라디보스톡의 봉쇄</a:t>
            </a:r>
            <a:r>
              <a:rPr lang="en-US" altLang="ko-KR" sz="1200" dirty="0">
                <a:latin typeface="HY견명조" panose="02030600000101010101" pitchFamily="18" charset="-127"/>
                <a:ea typeface="HY견명조" panose="02030600000101010101" pitchFamily="18" charset="-127"/>
              </a:rPr>
              <a:t>, </a:t>
            </a:r>
            <a:r>
              <a:rPr lang="ko-KR" altLang="en-US" sz="1200" dirty="0">
                <a:latin typeface="HY견명조" panose="02030600000101010101" pitchFamily="18" charset="-127"/>
                <a:ea typeface="HY견명조" panose="02030600000101010101" pitchFamily="18" charset="-127"/>
              </a:rPr>
              <a:t>타이완과 </a:t>
            </a:r>
            <a:r>
              <a:rPr lang="ko-KR" altLang="en-US" sz="1200" dirty="0" err="1">
                <a:latin typeface="HY견명조" panose="02030600000101010101" pitchFamily="18" charset="-127"/>
                <a:ea typeface="HY견명조" panose="02030600000101010101" pitchFamily="18" charset="-127"/>
              </a:rPr>
              <a:t>바시해협의</a:t>
            </a:r>
            <a:r>
              <a:rPr lang="ko-KR" altLang="en-US" sz="1200" dirty="0">
                <a:latin typeface="HY견명조" panose="02030600000101010101" pitchFamily="18" charset="-127"/>
                <a:ea typeface="HY견명조" panose="02030600000101010101" pitchFamily="18" charset="-127"/>
              </a:rPr>
              <a:t> 경계에 한함</a:t>
            </a:r>
            <a:r>
              <a:rPr lang="en-US" altLang="ko-KR" sz="1200" dirty="0">
                <a:latin typeface="HY견명조" panose="02030600000101010101" pitchFamily="18" charset="-127"/>
                <a:ea typeface="HY견명조" panose="02030600000101010101" pitchFamily="18" charset="-127"/>
              </a:rPr>
              <a:t>. </a:t>
            </a:r>
            <a:endParaRPr lang="ko-KR" altLang="en-US" sz="1200" dirty="0">
              <a:latin typeface="HY견명조" panose="02030600000101010101" pitchFamily="18" charset="-127"/>
              <a:ea typeface="HY견명조" panose="02030600000101010101" pitchFamily="18" charset="-127"/>
            </a:endParaRPr>
          </a:p>
        </p:txBody>
      </p:sp>
      <p:sp>
        <p:nvSpPr>
          <p:cNvPr id="10" name="TextBox 9"/>
          <p:cNvSpPr txBox="1"/>
          <p:nvPr/>
        </p:nvSpPr>
        <p:spPr>
          <a:xfrm>
            <a:off x="5162203" y="3057186"/>
            <a:ext cx="3565736" cy="1015663"/>
          </a:xfrm>
          <a:prstGeom prst="rect">
            <a:avLst/>
          </a:prstGeom>
          <a:noFill/>
        </p:spPr>
        <p:txBody>
          <a:bodyPr wrap="square" rtlCol="0">
            <a:spAutoFit/>
          </a:bodyPr>
          <a:lstStyle/>
          <a:p>
            <a:pPr algn="just" fontAlgn="base"/>
            <a:r>
              <a:rPr lang="ko-KR" altLang="en-US" sz="1200" dirty="0" smtClean="0">
                <a:latin typeface="HY견명조" panose="02030600000101010101" pitchFamily="18" charset="-127"/>
                <a:ea typeface="HY견명조" panose="02030600000101010101" pitchFamily="18" charset="-127"/>
              </a:rPr>
              <a:t> </a:t>
            </a:r>
            <a:r>
              <a:rPr lang="ko-KR" altLang="en-US" sz="1200" dirty="0">
                <a:latin typeface="HY견명조" panose="02030600000101010101" pitchFamily="18" charset="-127"/>
                <a:ea typeface="HY견명조" panose="02030600000101010101" pitchFamily="18" charset="-127"/>
              </a:rPr>
              <a:t>해군의 사토 </a:t>
            </a:r>
            <a:r>
              <a:rPr lang="ko-KR" altLang="en-US" sz="1200" dirty="0" err="1" smtClean="0">
                <a:latin typeface="HY견명조" panose="02030600000101010101" pitchFamily="18" charset="-127"/>
                <a:ea typeface="HY견명조" panose="02030600000101010101" pitchFamily="18" charset="-127"/>
              </a:rPr>
              <a:t>데쓰다로</a:t>
            </a:r>
            <a:r>
              <a:rPr lang="en-US" altLang="ko-KR" sz="1200" dirty="0" smtClean="0">
                <a:latin typeface="HY견명조" panose="02030600000101010101" pitchFamily="18" charset="-127"/>
                <a:ea typeface="HY견명조" panose="02030600000101010101" pitchFamily="18" charset="-127"/>
              </a:rPr>
              <a:t>(</a:t>
            </a:r>
            <a:r>
              <a:rPr lang="ko-KR" altLang="en-US" sz="1200" dirty="0">
                <a:latin typeface="HY견명조" panose="02030600000101010101" pitchFamily="18" charset="-127"/>
                <a:ea typeface="HY견명조" panose="02030600000101010101" pitchFamily="18" charset="-127"/>
              </a:rPr>
              <a:t>佐藤 鐵太郞</a:t>
            </a:r>
            <a:r>
              <a:rPr lang="en-US" altLang="ko-KR" sz="1200" dirty="0">
                <a:latin typeface="HY견명조" panose="02030600000101010101" pitchFamily="18" charset="-127"/>
                <a:ea typeface="HY견명조" panose="02030600000101010101" pitchFamily="18" charset="-127"/>
              </a:rPr>
              <a:t>)</a:t>
            </a:r>
            <a:r>
              <a:rPr lang="ko-KR" altLang="en-US" sz="1200" dirty="0" err="1" smtClean="0">
                <a:latin typeface="HY견명조" panose="02030600000101010101" pitchFamily="18" charset="-127"/>
                <a:ea typeface="HY견명조" panose="02030600000101010101" pitchFamily="18" charset="-127"/>
              </a:rPr>
              <a:t>중좌</a:t>
            </a:r>
            <a:r>
              <a:rPr lang="en-US" altLang="ko-KR" sz="1200" dirty="0" smtClean="0">
                <a:latin typeface="HY견명조" panose="02030600000101010101" pitchFamily="18" charset="-127"/>
                <a:ea typeface="HY견명조" panose="02030600000101010101" pitchFamily="18" charset="-127"/>
              </a:rPr>
              <a:t>. </a:t>
            </a:r>
          </a:p>
          <a:p>
            <a:pPr algn="just" fontAlgn="base"/>
            <a:r>
              <a:rPr lang="en-US" altLang="ko-KR" sz="1200" dirty="0" smtClean="0">
                <a:latin typeface="HY견명조" panose="02030600000101010101" pitchFamily="18" charset="-127"/>
                <a:ea typeface="HY견명조" panose="02030600000101010101" pitchFamily="18" charset="-127"/>
              </a:rPr>
              <a:t> “</a:t>
            </a:r>
            <a:r>
              <a:rPr lang="ko-KR" altLang="en-US" sz="1200" dirty="0" smtClean="0">
                <a:latin typeface="HY견명조" panose="02030600000101010101" pitchFamily="18" charset="-127"/>
                <a:ea typeface="HY견명조" panose="02030600000101010101" pitchFamily="18" charset="-127"/>
              </a:rPr>
              <a:t>장래에 </a:t>
            </a:r>
            <a:r>
              <a:rPr lang="ko-KR" altLang="en-US" sz="1200" dirty="0">
                <a:latin typeface="HY견명조" panose="02030600000101010101" pitchFamily="18" charset="-127"/>
                <a:ea typeface="HY견명조" panose="02030600000101010101" pitchFamily="18" charset="-127"/>
              </a:rPr>
              <a:t>세계의 활동무대는 </a:t>
            </a:r>
            <a:r>
              <a:rPr lang="ko-KR" altLang="en-US" sz="1200" dirty="0" smtClean="0">
                <a:latin typeface="HY견명조" panose="02030600000101010101" pitchFamily="18" charset="-127"/>
                <a:ea typeface="HY견명조" panose="02030600000101010101" pitchFamily="18" charset="-127"/>
              </a:rPr>
              <a:t>태평양으로 </a:t>
            </a:r>
            <a:r>
              <a:rPr lang="ko-KR" altLang="en-US" sz="1200" dirty="0">
                <a:latin typeface="HY견명조" panose="02030600000101010101" pitchFamily="18" charset="-127"/>
                <a:ea typeface="HY견명조" panose="02030600000101010101" pitchFamily="18" charset="-127"/>
              </a:rPr>
              <a:t>옮겨가고 일본 제국의 역할을 매우 중요해진다</a:t>
            </a:r>
            <a:r>
              <a:rPr lang="en-US" altLang="ko-KR" sz="1200" dirty="0">
                <a:latin typeface="HY견명조" panose="02030600000101010101" pitchFamily="18" charset="-127"/>
                <a:ea typeface="HY견명조" panose="02030600000101010101" pitchFamily="18" charset="-127"/>
              </a:rPr>
              <a:t>. … </a:t>
            </a:r>
            <a:r>
              <a:rPr lang="ko-KR" altLang="en-US" sz="1200" dirty="0" smtClean="0">
                <a:latin typeface="HY견명조" panose="02030600000101010101" pitchFamily="18" charset="-127"/>
                <a:ea typeface="HY견명조" panose="02030600000101010101" pitchFamily="18" charset="-127"/>
              </a:rPr>
              <a:t>지정학적인 </a:t>
            </a:r>
            <a:r>
              <a:rPr lang="ko-KR" altLang="en-US" sz="1200" dirty="0">
                <a:latin typeface="HY견명조" panose="02030600000101010101" pitchFamily="18" charset="-127"/>
                <a:ea typeface="HY견명조" panose="02030600000101010101" pitchFamily="18" charset="-127"/>
              </a:rPr>
              <a:t>위치를 이용하여 </a:t>
            </a:r>
            <a:r>
              <a:rPr lang="ko-KR" altLang="en-US" sz="1200" dirty="0" smtClean="0">
                <a:latin typeface="HY견명조" panose="02030600000101010101" pitchFamily="18" charset="-127"/>
                <a:ea typeface="HY견명조" panose="02030600000101010101" pitchFamily="18" charset="-127"/>
              </a:rPr>
              <a:t>국가 </a:t>
            </a:r>
            <a:r>
              <a:rPr lang="ko-KR" altLang="en-US" sz="1200" dirty="0">
                <a:latin typeface="HY견명조" panose="02030600000101010101" pitchFamily="18" charset="-127"/>
                <a:ea typeface="HY견명조" panose="02030600000101010101" pitchFamily="18" charset="-127"/>
              </a:rPr>
              <a:t>이익의 증진을 </a:t>
            </a:r>
            <a:r>
              <a:rPr lang="ko-KR" altLang="en-US" sz="1200" dirty="0" smtClean="0">
                <a:latin typeface="HY견명조" panose="02030600000101010101" pitchFamily="18" charset="-127"/>
                <a:ea typeface="HY견명조" panose="02030600000101010101" pitchFamily="18" charset="-127"/>
              </a:rPr>
              <a:t>해상 권력의 </a:t>
            </a:r>
            <a:r>
              <a:rPr lang="ko-KR" altLang="en-US" sz="1200" dirty="0">
                <a:latin typeface="HY견명조" panose="02030600000101010101" pitchFamily="18" charset="-127"/>
                <a:ea typeface="HY견명조" panose="02030600000101010101" pitchFamily="18" charset="-127"/>
              </a:rPr>
              <a:t>창달에서 구해야 할 것이다</a:t>
            </a:r>
            <a:r>
              <a:rPr lang="en-US" altLang="ko-KR" sz="1200" dirty="0" smtClean="0">
                <a:latin typeface="HY견명조" panose="02030600000101010101" pitchFamily="18" charset="-127"/>
                <a:ea typeface="HY견명조" panose="02030600000101010101" pitchFamily="18" charset="-127"/>
              </a:rPr>
              <a:t>.”</a:t>
            </a:r>
            <a:endParaRPr lang="ko-KR" altLang="en-US" sz="1200" dirty="0">
              <a:latin typeface="HY견명조" panose="02030600000101010101" pitchFamily="18" charset="-127"/>
              <a:ea typeface="HY견명조" panose="02030600000101010101" pitchFamily="18" charset="-127"/>
            </a:endParaRPr>
          </a:p>
        </p:txBody>
      </p:sp>
      <p:sp>
        <p:nvSpPr>
          <p:cNvPr id="11" name="TextBox 10"/>
          <p:cNvSpPr txBox="1"/>
          <p:nvPr/>
        </p:nvSpPr>
        <p:spPr>
          <a:xfrm>
            <a:off x="5162203" y="4293364"/>
            <a:ext cx="3491346" cy="2246769"/>
          </a:xfrm>
          <a:prstGeom prst="rect">
            <a:avLst/>
          </a:prstGeom>
          <a:solidFill>
            <a:schemeClr val="accent2">
              <a:lumMod val="20000"/>
              <a:lumOff val="80000"/>
            </a:schemeClr>
          </a:solid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결론 </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육군</a:t>
            </a:r>
            <a:r>
              <a:rPr lang="en-US" altLang="ko-KR" sz="1400" dirty="0">
                <a:latin typeface="HY견명조" panose="02030600000101010101" pitchFamily="18" charset="-127"/>
                <a:ea typeface="HY견명조" panose="02030600000101010101" pitchFamily="18" charset="-127"/>
              </a:rPr>
              <a:t>(</a:t>
            </a:r>
            <a:r>
              <a:rPr lang="ko-KR" altLang="en-US" sz="1400" dirty="0" err="1">
                <a:latin typeface="HY견명조" panose="02030600000101010101" pitchFamily="18" charset="-127"/>
                <a:ea typeface="HY견명조" panose="02030600000101010101" pitchFamily="18" charset="-127"/>
              </a:rPr>
              <a:t>상정적국</a:t>
            </a:r>
            <a:r>
              <a:rPr lang="ko-KR" altLang="en-US" sz="1400" dirty="0">
                <a:latin typeface="HY견명조" panose="02030600000101010101" pitchFamily="18" charset="-127"/>
                <a:ea typeface="HY견명조" panose="02030600000101010101" pitchFamily="18" charset="-127"/>
              </a:rPr>
              <a:t> 가운데 일본 육군의 작전상 가장 중요하게 여겨야 하는 러시아가 극동에 배치할 수 있는 병력에 대해 공격을 취할 수 있는 정도</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야전사단</a:t>
            </a:r>
            <a:r>
              <a:rPr lang="ko-KR" altLang="en-US" sz="1400" dirty="0">
                <a:latin typeface="HY견명조" panose="02030600000101010101" pitchFamily="18" charset="-127"/>
                <a:ea typeface="HY견명조" panose="02030600000101010101" pitchFamily="18" charset="-127"/>
              </a:rPr>
              <a:t> </a:t>
            </a:r>
            <a:r>
              <a:rPr lang="en-US" altLang="ko-KR" sz="1400" dirty="0">
                <a:latin typeface="HY견명조" panose="02030600000101010101" pitchFamily="18" charset="-127"/>
                <a:ea typeface="HY견명조" panose="02030600000101010101" pitchFamily="18" charset="-127"/>
              </a:rPr>
              <a:t>25</a:t>
            </a:r>
            <a:r>
              <a:rPr lang="ko-KR" altLang="en-US" sz="1400" dirty="0" err="1">
                <a:latin typeface="HY견명조" panose="02030600000101010101" pitchFamily="18" charset="-127"/>
                <a:ea typeface="HY견명조" panose="02030600000101010101" pitchFamily="18" charset="-127"/>
              </a:rPr>
              <a:t>개단</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예비사단</a:t>
            </a:r>
            <a:r>
              <a:rPr lang="ko-KR" altLang="en-US" sz="1400" dirty="0">
                <a:latin typeface="HY견명조" panose="02030600000101010101" pitchFamily="18" charset="-127"/>
                <a:ea typeface="HY견명조" panose="02030600000101010101" pitchFamily="18" charset="-127"/>
              </a:rPr>
              <a:t> </a:t>
            </a:r>
            <a:r>
              <a:rPr lang="en-US" altLang="ko-KR" sz="1400" dirty="0">
                <a:latin typeface="HY견명조" panose="02030600000101010101" pitchFamily="18" charset="-127"/>
                <a:ea typeface="HY견명조" panose="02030600000101010101" pitchFamily="18" charset="-127"/>
              </a:rPr>
              <a:t>25</a:t>
            </a:r>
            <a:r>
              <a:rPr lang="ko-KR" altLang="en-US" sz="1400" dirty="0" err="1">
                <a:latin typeface="HY견명조" panose="02030600000101010101" pitchFamily="18" charset="-127"/>
                <a:ea typeface="HY견명조" panose="02030600000101010101" pitchFamily="18" charset="-127"/>
              </a:rPr>
              <a:t>개단이</a:t>
            </a:r>
            <a:r>
              <a:rPr lang="ko-KR" altLang="en-US" sz="1400" dirty="0">
                <a:latin typeface="HY견명조" panose="02030600000101010101" pitchFamily="18" charset="-127"/>
                <a:ea typeface="HY견명조" panose="02030600000101010101" pitchFamily="18" charset="-127"/>
              </a:rPr>
              <a:t> 주력</a:t>
            </a:r>
            <a:r>
              <a:rPr lang="en-US" altLang="ko-KR" sz="1400" dirty="0">
                <a:latin typeface="HY견명조" panose="02030600000101010101" pitchFamily="18" charset="-127"/>
                <a:ea typeface="HY견명조" panose="02030600000101010101" pitchFamily="18" charset="-127"/>
              </a:rPr>
              <a:t>) </a:t>
            </a:r>
            <a:endParaRPr lang="en-US" altLang="ko-KR" sz="1400" dirty="0" smtClean="0">
              <a:latin typeface="HY견명조" panose="02030600000101010101" pitchFamily="18" charset="-127"/>
              <a:ea typeface="HY견명조" panose="02030600000101010101" pitchFamily="18" charset="-127"/>
            </a:endParaRPr>
          </a:p>
          <a:p>
            <a:pPr algn="just" fontAlgn="base"/>
            <a:r>
              <a:rPr lang="en-US" altLang="ko-KR"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해군</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상정 적국 가운데 일본 해군의 작전상 가장 중요하게 여겨야 하는 미국 해군에 대해 동양에서 공격을 취할 수 있는 정도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전함 </a:t>
            </a:r>
            <a:r>
              <a:rPr lang="en-US" altLang="ko-KR" sz="1400" dirty="0">
                <a:latin typeface="HY견명조" panose="02030600000101010101" pitchFamily="18" charset="-127"/>
                <a:ea typeface="HY견명조" panose="02030600000101010101" pitchFamily="18" charset="-127"/>
              </a:rPr>
              <a:t>8</a:t>
            </a:r>
            <a:r>
              <a:rPr lang="ko-KR" altLang="en-US" sz="1400" dirty="0">
                <a:latin typeface="HY견명조" panose="02030600000101010101" pitchFamily="18" charset="-127"/>
                <a:ea typeface="HY견명조" panose="02030600000101010101" pitchFamily="18" charset="-127"/>
              </a:rPr>
              <a:t>척</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순양전함 </a:t>
            </a:r>
            <a:r>
              <a:rPr lang="en-US" altLang="ko-KR" sz="1400" dirty="0">
                <a:latin typeface="HY견명조" panose="02030600000101010101" pitchFamily="18" charset="-127"/>
                <a:ea typeface="HY견명조" panose="02030600000101010101" pitchFamily="18" charset="-127"/>
              </a:rPr>
              <a:t>8</a:t>
            </a:r>
            <a:r>
              <a:rPr lang="ko-KR" altLang="en-US" sz="1400" dirty="0">
                <a:latin typeface="HY견명조" panose="02030600000101010101" pitchFamily="18" charset="-127"/>
                <a:ea typeface="HY견명조" panose="02030600000101010101" pitchFamily="18" charset="-127"/>
              </a:rPr>
              <a:t>척으로 이루어진 </a:t>
            </a:r>
            <a:r>
              <a:rPr lang="en-US" altLang="ko-KR" sz="1400" dirty="0">
                <a:latin typeface="HY견명조" panose="02030600000101010101" pitchFamily="18" charset="-127"/>
                <a:ea typeface="HY견명조" panose="02030600000101010101" pitchFamily="18" charset="-127"/>
              </a:rPr>
              <a:t>88</a:t>
            </a:r>
            <a:r>
              <a:rPr lang="ko-KR" altLang="en-US" sz="1400" dirty="0">
                <a:latin typeface="HY견명조" panose="02030600000101010101" pitchFamily="18" charset="-127"/>
                <a:ea typeface="HY견명조" panose="02030600000101010101" pitchFamily="18" charset="-127"/>
              </a:rPr>
              <a:t>함대</a:t>
            </a:r>
            <a:r>
              <a:rPr lang="en-US" altLang="ko-KR" sz="1400" dirty="0" smtClean="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314124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역사</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4" name="TextBox 3"/>
          <p:cNvSpPr txBox="1"/>
          <p:nvPr/>
        </p:nvSpPr>
        <p:spPr>
          <a:xfrm>
            <a:off x="656705" y="1128451"/>
            <a:ext cx="2219497" cy="307777"/>
          </a:xfrm>
          <a:prstGeom prst="rect">
            <a:avLst/>
          </a:prstGeom>
          <a:noFill/>
        </p:spPr>
        <p:txBody>
          <a:bodyPr wrap="square" rtlCol="0">
            <a:spAutoFit/>
          </a:bodyPr>
          <a:lstStyle/>
          <a:p>
            <a:r>
              <a:rPr lang="ko-KR" altLang="en-US" sz="1400" b="1" dirty="0" smtClean="0">
                <a:solidFill>
                  <a:schemeClr val="accent1">
                    <a:lumMod val="50000"/>
                  </a:schemeClr>
                </a:solidFill>
              </a:rPr>
              <a:t>청산되지 못한 탐욕 </a:t>
            </a:r>
            <a:r>
              <a:rPr lang="en-US" altLang="ko-KR" sz="1400" b="1" dirty="0" smtClean="0">
                <a:solidFill>
                  <a:schemeClr val="accent1">
                    <a:lumMod val="50000"/>
                  </a:schemeClr>
                </a:solidFill>
              </a:rPr>
              <a:t>: </a:t>
            </a:r>
            <a:r>
              <a:rPr lang="ko-KR" altLang="en-US" sz="1400" b="1" dirty="0" smtClean="0">
                <a:solidFill>
                  <a:schemeClr val="accent1">
                    <a:lumMod val="50000"/>
                  </a:schemeClr>
                </a:solidFill>
              </a:rPr>
              <a:t>냉전  </a:t>
            </a:r>
            <a:endParaRPr lang="ko-KR" altLang="en-US" sz="1400" b="1" dirty="0">
              <a:solidFill>
                <a:schemeClr val="accent1">
                  <a:lumMod val="50000"/>
                </a:schemeClr>
              </a:solidFill>
            </a:endParaRPr>
          </a:p>
        </p:txBody>
      </p:sp>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92" y="1645087"/>
            <a:ext cx="3115046" cy="2355823"/>
          </a:xfrm>
          <a:prstGeom prst="rect">
            <a:avLst/>
          </a:prstGeom>
        </p:spPr>
      </p:pic>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892" y="4000910"/>
            <a:ext cx="3115046" cy="2109039"/>
          </a:xfrm>
          <a:prstGeom prst="rect">
            <a:avLst/>
          </a:prstGeom>
        </p:spPr>
      </p:pic>
      <p:sp>
        <p:nvSpPr>
          <p:cNvPr id="7" name="TextBox 6"/>
          <p:cNvSpPr txBox="1"/>
          <p:nvPr/>
        </p:nvSpPr>
        <p:spPr>
          <a:xfrm>
            <a:off x="4123113" y="1315025"/>
            <a:ext cx="4530436" cy="523220"/>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1946</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6</a:t>
            </a:r>
            <a:r>
              <a:rPr lang="ko-KR" altLang="en-US" sz="1400" dirty="0">
                <a:latin typeface="HY견명조" panose="02030600000101010101" pitchFamily="18" charset="-127"/>
                <a:ea typeface="HY견명조" panose="02030600000101010101" pitchFamily="18" charset="-127"/>
              </a:rPr>
              <a:t>월</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연합군 최고 사령부 지령</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독도 </a:t>
            </a:r>
            <a:r>
              <a:rPr lang="en-US" altLang="ko-KR" sz="1400" dirty="0">
                <a:latin typeface="HY견명조" panose="02030600000101010101" pitchFamily="18" charset="-127"/>
                <a:ea typeface="HY견명조" panose="02030600000101010101" pitchFamily="18" charset="-127"/>
              </a:rPr>
              <a:t>12</a:t>
            </a:r>
            <a:r>
              <a:rPr lang="ko-KR" altLang="en-US" sz="1400" dirty="0">
                <a:latin typeface="HY견명조" panose="02030600000101010101" pitchFamily="18" charset="-127"/>
                <a:ea typeface="HY견명조" panose="02030600000101010101" pitchFamily="18" charset="-127"/>
              </a:rPr>
              <a:t>해리 내 일본의 선박이나 승무원의 접근 금지</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8" name="TextBox 7"/>
          <p:cNvSpPr txBox="1"/>
          <p:nvPr/>
        </p:nvSpPr>
        <p:spPr>
          <a:xfrm>
            <a:off x="4123113" y="1838245"/>
            <a:ext cx="4472247" cy="523220"/>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1948</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6</a:t>
            </a:r>
            <a:r>
              <a:rPr lang="ko-KR" altLang="en-US" sz="1400" dirty="0">
                <a:latin typeface="HY견명조" panose="02030600000101010101" pitchFamily="18" charset="-127"/>
                <a:ea typeface="HY견명조" panose="02030600000101010101" pitchFamily="18" charset="-127"/>
              </a:rPr>
              <a:t>월</a:t>
            </a:r>
            <a:r>
              <a:rPr lang="en-US" altLang="ko-KR" sz="1400" dirty="0">
                <a:latin typeface="HY견명조" panose="02030600000101010101" pitchFamily="18" charset="-127"/>
                <a:ea typeface="HY견명조" panose="02030600000101010101" pitchFamily="18" charset="-127"/>
              </a:rPr>
              <a:t>8</a:t>
            </a:r>
            <a:r>
              <a:rPr lang="ko-KR" altLang="en-US" sz="1400" dirty="0">
                <a:latin typeface="HY견명조" panose="02030600000101010101" pitchFamily="18" charset="-127"/>
                <a:ea typeface="HY견명조" panose="02030600000101010101" pitchFamily="18" charset="-127"/>
              </a:rPr>
              <a:t>일</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미군의 폭격으로 한국인 어민 </a:t>
            </a:r>
            <a:r>
              <a:rPr lang="en-US" altLang="ko-KR" sz="1400" dirty="0">
                <a:latin typeface="HY견명조" panose="02030600000101010101" pitchFamily="18" charset="-127"/>
                <a:ea typeface="HY견명조" panose="02030600000101010101" pitchFamily="18" charset="-127"/>
              </a:rPr>
              <a:t>14</a:t>
            </a:r>
            <a:r>
              <a:rPr lang="ko-KR" altLang="en-US" sz="1400" dirty="0">
                <a:latin typeface="HY견명조" panose="02030600000101010101" pitchFamily="18" charset="-127"/>
                <a:ea typeface="HY견명조" panose="02030600000101010101" pitchFamily="18" charset="-127"/>
              </a:rPr>
              <a:t>명 사망</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9" name="TextBox 8"/>
          <p:cNvSpPr txBox="1"/>
          <p:nvPr/>
        </p:nvSpPr>
        <p:spPr>
          <a:xfrm>
            <a:off x="4123113" y="2407499"/>
            <a:ext cx="4530436" cy="954107"/>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1949</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11</a:t>
            </a:r>
            <a:r>
              <a:rPr lang="ko-KR" altLang="en-US" sz="1400" dirty="0">
                <a:latin typeface="HY견명조" panose="02030600000101010101" pitchFamily="18" charset="-127"/>
                <a:ea typeface="HY견명조" panose="02030600000101010101" pitchFamily="18" charset="-127"/>
              </a:rPr>
              <a:t>월</a:t>
            </a:r>
            <a:r>
              <a:rPr lang="en-US" altLang="ko-KR" sz="1400" dirty="0">
                <a:latin typeface="HY견명조" panose="02030600000101010101" pitchFamily="18" charset="-127"/>
                <a:ea typeface="HY견명조" panose="02030600000101010101" pitchFamily="18" charset="-127"/>
              </a:rPr>
              <a:t>2</a:t>
            </a:r>
            <a:r>
              <a:rPr lang="ko-KR" altLang="en-US" sz="1400" dirty="0">
                <a:latin typeface="HY견명조" panose="02030600000101010101" pitchFamily="18" charset="-127"/>
                <a:ea typeface="HY견명조" panose="02030600000101010101" pitchFamily="18" charset="-127"/>
              </a:rPr>
              <a:t>일 제</a:t>
            </a:r>
            <a:r>
              <a:rPr lang="en-US" altLang="ko-KR" sz="1400" dirty="0">
                <a:latin typeface="HY견명조" panose="02030600000101010101" pitchFamily="18" charset="-127"/>
                <a:ea typeface="HY견명조" panose="02030600000101010101" pitchFamily="18" charset="-127"/>
              </a:rPr>
              <a:t>5</a:t>
            </a:r>
            <a:r>
              <a:rPr lang="ko-KR" altLang="en-US" sz="1400" dirty="0">
                <a:latin typeface="HY견명조" panose="02030600000101010101" pitchFamily="18" charset="-127"/>
                <a:ea typeface="HY견명조" panose="02030600000101010101" pitchFamily="18" charset="-127"/>
              </a:rPr>
              <a:t>차 초안</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a:p>
            <a:pPr algn="just" fontAlgn="base"/>
            <a:r>
              <a:rPr lang="en-US" altLang="ko-KR" sz="1400" dirty="0" smtClean="0">
                <a:latin typeface="HY견명조" panose="02030600000101010101" pitchFamily="18" charset="-127"/>
                <a:ea typeface="HY견명조" panose="02030600000101010101" pitchFamily="18" charset="-127"/>
              </a:rPr>
              <a:t> </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일본은 이에 한국을 위하여 한국 본토 및 근해의 모든 섬들에 대한 권리</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권원을 포기하며 여기에는 제주도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거문도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울릉도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독도 및 </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포함된다</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0" name="TextBox 9"/>
          <p:cNvSpPr txBox="1"/>
          <p:nvPr/>
        </p:nvSpPr>
        <p:spPr>
          <a:xfrm>
            <a:off x="4123113" y="3407640"/>
            <a:ext cx="4530436" cy="1815882"/>
          </a:xfrm>
          <a:prstGeom prst="rect">
            <a:avLst/>
          </a:prstGeom>
          <a:solidFill>
            <a:schemeClr val="accent2">
              <a:lumMod val="20000"/>
              <a:lumOff val="80000"/>
            </a:schemeClr>
          </a:solid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1949</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11</a:t>
            </a:r>
            <a:r>
              <a:rPr lang="ko-KR" altLang="en-US" sz="1400" dirty="0">
                <a:latin typeface="HY견명조" panose="02030600000101010101" pitchFamily="18" charset="-127"/>
                <a:ea typeface="HY견명조" panose="02030600000101010101" pitchFamily="18" charset="-127"/>
              </a:rPr>
              <a:t>월</a:t>
            </a:r>
            <a:r>
              <a:rPr lang="en-US" altLang="ko-KR" sz="1400" dirty="0">
                <a:latin typeface="HY견명조" panose="02030600000101010101" pitchFamily="18" charset="-127"/>
                <a:ea typeface="HY견명조" panose="02030600000101010101" pitchFamily="18" charset="-127"/>
              </a:rPr>
              <a:t>19</a:t>
            </a:r>
            <a:r>
              <a:rPr lang="ko-KR" altLang="en-US" sz="1400" dirty="0">
                <a:latin typeface="HY견명조" panose="02030600000101010101" pitchFamily="18" charset="-127"/>
                <a:ea typeface="HY견명조" panose="02030600000101010101" pitchFamily="18" charset="-127"/>
              </a:rPr>
              <a:t>일 </a:t>
            </a:r>
            <a:r>
              <a:rPr lang="ko-KR" altLang="en-US" sz="1400" dirty="0" err="1">
                <a:latin typeface="HY견명조" panose="02030600000101010101" pitchFamily="18" charset="-127"/>
                <a:ea typeface="HY견명조" panose="02030600000101010101" pitchFamily="18" charset="-127"/>
              </a:rPr>
              <a:t>시볼드의</a:t>
            </a:r>
            <a:r>
              <a:rPr lang="ko-KR" altLang="en-US" sz="1400" dirty="0">
                <a:latin typeface="HY견명조" panose="02030600000101010101" pitchFamily="18" charset="-127"/>
                <a:ea typeface="HY견명조" panose="02030600000101010101" pitchFamily="18" charset="-127"/>
              </a:rPr>
              <a:t> 보고서 </a:t>
            </a:r>
          </a:p>
          <a:p>
            <a:pPr algn="just" fontAlgn="base"/>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이전에 일본이 소유했던 한국 방면 섬들의 처분과 관련해 독도를 우리가 제안한 제</a:t>
            </a:r>
            <a:r>
              <a:rPr lang="en-US" altLang="ko-KR" sz="1400" dirty="0">
                <a:latin typeface="HY견명조" panose="02030600000101010101" pitchFamily="18" charset="-127"/>
                <a:ea typeface="HY견명조" panose="02030600000101010101" pitchFamily="18" charset="-127"/>
              </a:rPr>
              <a:t>3</a:t>
            </a:r>
            <a:r>
              <a:rPr lang="ko-KR" altLang="en-US" sz="1400" dirty="0">
                <a:latin typeface="HY견명조" panose="02030600000101010101" pitchFamily="18" charset="-127"/>
                <a:ea typeface="HY견명조" panose="02030600000101010101" pitchFamily="18" charset="-127"/>
              </a:rPr>
              <a:t>조에서 일본에 속하는 것으로 특정할 것을 제안한다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이들 섬에 대한 일본의 영유권 주장은 오래되었고 유효한 것으로 보이며 이들은 한국 해안 외곽의 섬들로 간주하기는 어렵다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또한 </a:t>
            </a:r>
            <a:r>
              <a:rPr lang="ko-KR" altLang="en-US" sz="1400" dirty="0" err="1">
                <a:latin typeface="HY견명조" panose="02030600000101010101" pitchFamily="18" charset="-127"/>
                <a:ea typeface="HY견명조" panose="02030600000101010101" pitchFamily="18" charset="-127"/>
              </a:rPr>
              <a:t>안보면에서</a:t>
            </a:r>
            <a:r>
              <a:rPr lang="ko-KR" altLang="en-US" sz="1400" dirty="0">
                <a:latin typeface="HY견명조" panose="02030600000101010101" pitchFamily="18" charset="-127"/>
                <a:ea typeface="HY견명조" panose="02030600000101010101" pitchFamily="18" charset="-127"/>
              </a:rPr>
              <a:t> 고려할 때도 이들 섬에 기상 및 레이더 기지를 설치하는 것은 미국의 이익과도 결부된 것이다</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1" name="TextBox 10"/>
          <p:cNvSpPr txBox="1"/>
          <p:nvPr/>
        </p:nvSpPr>
        <p:spPr>
          <a:xfrm>
            <a:off x="4123113" y="5278952"/>
            <a:ext cx="4621876" cy="1169551"/>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1951</a:t>
            </a:r>
            <a:r>
              <a:rPr lang="ko-KR" altLang="en-US" sz="1400" dirty="0">
                <a:latin typeface="HY견명조" panose="02030600000101010101" pitchFamily="18" charset="-127"/>
                <a:ea typeface="HY견명조" panose="02030600000101010101" pitchFamily="18" charset="-127"/>
              </a:rPr>
              <a:t>년 </a:t>
            </a:r>
            <a:r>
              <a:rPr lang="ko-KR" altLang="en-US" sz="1400" dirty="0" smtClean="0">
                <a:latin typeface="HY견명조" panose="02030600000101010101" pitchFamily="18" charset="-127"/>
                <a:ea typeface="HY견명조" panose="02030600000101010101" pitchFamily="18" charset="-127"/>
              </a:rPr>
              <a:t>샌프란시스코 </a:t>
            </a:r>
            <a:r>
              <a:rPr lang="ko-KR" altLang="en-US" sz="1400" dirty="0">
                <a:latin typeface="HY견명조" panose="02030600000101010101" pitchFamily="18" charset="-127"/>
                <a:ea typeface="HY견명조" panose="02030600000101010101" pitchFamily="18" charset="-127"/>
              </a:rPr>
              <a:t>평화조약</a:t>
            </a:r>
            <a:r>
              <a:rPr lang="en-US" altLang="ko-KR" sz="1400" dirty="0">
                <a:latin typeface="HY견명조" panose="02030600000101010101" pitchFamily="18" charset="-127"/>
                <a:ea typeface="HY견명조" panose="02030600000101010101" pitchFamily="18" charset="-127"/>
              </a:rPr>
              <a:t>. </a:t>
            </a:r>
            <a:endParaRPr lang="en-US" altLang="ko-KR" sz="1400" dirty="0" smtClean="0">
              <a:latin typeface="HY견명조" panose="02030600000101010101" pitchFamily="18" charset="-127"/>
              <a:ea typeface="HY견명조" panose="02030600000101010101" pitchFamily="18" charset="-127"/>
            </a:endParaRPr>
          </a:p>
          <a:p>
            <a:pPr algn="just" fontAlgn="base"/>
            <a:r>
              <a:rPr lang="en-US" altLang="ko-KR" sz="1400" dirty="0" smtClean="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일본은 한국의 독립을 인정하고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제주도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거문도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울릉도를 포함한 한국에 대한 모든 권리와 </a:t>
            </a:r>
            <a:r>
              <a:rPr lang="ko-KR" altLang="en-US" sz="1400" dirty="0" err="1">
                <a:latin typeface="HY견명조" panose="02030600000101010101" pitchFamily="18" charset="-127"/>
                <a:ea typeface="HY견명조" panose="02030600000101010101" pitchFamily="18" charset="-127"/>
              </a:rPr>
              <a:t>권원과</a:t>
            </a:r>
            <a:r>
              <a:rPr lang="ko-KR" altLang="en-US" sz="1400" dirty="0">
                <a:latin typeface="HY견명조" panose="02030600000101010101" pitchFamily="18" charset="-127"/>
                <a:ea typeface="HY견명조" panose="02030600000101010101" pitchFamily="18" charset="-127"/>
              </a:rPr>
              <a:t> 청구권을 포기한다</a:t>
            </a:r>
            <a:r>
              <a:rPr lang="en-US" altLang="ko-KR" sz="1400" dirty="0">
                <a:latin typeface="HY견명조" panose="02030600000101010101" pitchFamily="18" charset="-127"/>
                <a:ea typeface="HY견명조" panose="02030600000101010101" pitchFamily="18" charset="-127"/>
              </a:rPr>
              <a:t>.’ </a:t>
            </a:r>
            <a:endParaRPr lang="en-US" altLang="ko-KR" sz="1400" dirty="0" smtClean="0">
              <a:latin typeface="HY견명조" panose="02030600000101010101" pitchFamily="18" charset="-127"/>
              <a:ea typeface="HY견명조" panose="02030600000101010101" pitchFamily="18" charset="-127"/>
            </a:endParaRPr>
          </a:p>
          <a:p>
            <a:pPr algn="just" fontAlgn="base"/>
            <a:r>
              <a:rPr lang="ko-KR" altLang="en-US" sz="1400" dirty="0" smtClean="0">
                <a:latin typeface="HY견명조" panose="02030600000101010101" pitchFamily="18" charset="-127"/>
                <a:ea typeface="HY견명조" panose="02030600000101010101" pitchFamily="18" charset="-127"/>
              </a:rPr>
              <a:t>독도문제 </a:t>
            </a:r>
            <a:r>
              <a:rPr lang="ko-KR" altLang="en-US" sz="1400" dirty="0">
                <a:latin typeface="HY견명조" panose="02030600000101010101" pitchFamily="18" charset="-127"/>
                <a:ea typeface="HY견명조" panose="02030600000101010101" pitchFamily="18" charset="-127"/>
              </a:rPr>
              <a:t>여지 남김</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233942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역사</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4" name="TextBox 3"/>
          <p:cNvSpPr txBox="1"/>
          <p:nvPr/>
        </p:nvSpPr>
        <p:spPr>
          <a:xfrm>
            <a:off x="581892" y="1048444"/>
            <a:ext cx="1720734" cy="307777"/>
          </a:xfrm>
          <a:prstGeom prst="rect">
            <a:avLst/>
          </a:prstGeom>
          <a:noFill/>
        </p:spPr>
        <p:txBody>
          <a:bodyPr wrap="square" rtlCol="0">
            <a:spAutoFit/>
          </a:bodyPr>
          <a:lstStyle/>
          <a:p>
            <a:r>
              <a:rPr lang="ko-KR" altLang="en-US" sz="1400" b="1" dirty="0" smtClean="0">
                <a:solidFill>
                  <a:schemeClr val="accent1">
                    <a:lumMod val="50000"/>
                  </a:schemeClr>
                </a:solidFill>
              </a:rPr>
              <a:t>탐욕의 부활</a:t>
            </a:r>
            <a:endParaRPr lang="ko-KR" altLang="en-US" sz="1400" b="1" dirty="0">
              <a:solidFill>
                <a:schemeClr val="accent1">
                  <a:lumMod val="50000"/>
                </a:schemeClr>
              </a:solidFill>
            </a:endParaRPr>
          </a:p>
        </p:txBody>
      </p:sp>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405" y="1978707"/>
            <a:ext cx="3467706" cy="3698886"/>
          </a:xfrm>
          <a:prstGeom prst="rect">
            <a:avLst/>
          </a:prstGeom>
        </p:spPr>
      </p:pic>
      <p:sp>
        <p:nvSpPr>
          <p:cNvPr id="7" name="TextBox 6"/>
          <p:cNvSpPr txBox="1"/>
          <p:nvPr/>
        </p:nvSpPr>
        <p:spPr>
          <a:xfrm>
            <a:off x="851405" y="2337999"/>
            <a:ext cx="1720735" cy="523220"/>
          </a:xfrm>
          <a:prstGeom prst="rect">
            <a:avLst/>
          </a:prstGeom>
          <a:solidFill>
            <a:schemeClr val="accent6">
              <a:lumMod val="20000"/>
              <a:lumOff val="80000"/>
            </a:schemeClr>
          </a:solidFill>
        </p:spPr>
        <p:txBody>
          <a:bodyPr wrap="square" rtlCol="0">
            <a:spAutoFit/>
          </a:bodyPr>
          <a:lstStyle/>
          <a:p>
            <a:r>
              <a:rPr lang="en-US" altLang="ko-KR" sz="1400" dirty="0">
                <a:latin typeface="HY견명조" panose="02030600000101010101" pitchFamily="18" charset="-127"/>
                <a:ea typeface="HY견명조" panose="02030600000101010101" pitchFamily="18" charset="-127"/>
              </a:rPr>
              <a:t>1990</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9</a:t>
            </a:r>
            <a:r>
              <a:rPr lang="ko-KR" altLang="en-US" sz="1400" dirty="0">
                <a:latin typeface="HY견명조" panose="02030600000101010101" pitchFamily="18" charset="-127"/>
                <a:ea typeface="HY견명조" panose="02030600000101010101" pitchFamily="18" charset="-127"/>
              </a:rPr>
              <a:t>월 </a:t>
            </a:r>
            <a:r>
              <a:rPr lang="en-US" altLang="ko-KR" sz="1400" dirty="0">
                <a:latin typeface="HY견명조" panose="02030600000101010101" pitchFamily="18" charset="-127"/>
                <a:ea typeface="HY견명조" panose="02030600000101010101" pitchFamily="18" charset="-127"/>
              </a:rPr>
              <a:t>30</a:t>
            </a:r>
            <a:r>
              <a:rPr lang="ko-KR" altLang="en-US" sz="1400" dirty="0" smtClean="0">
                <a:latin typeface="HY견명조" panose="02030600000101010101" pitchFamily="18" charset="-127"/>
                <a:ea typeface="HY견명조" panose="02030600000101010101" pitchFamily="18" charset="-127"/>
              </a:rPr>
              <a:t>일</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한</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소 수교 </a:t>
            </a:r>
            <a:endParaRPr lang="ko-KR" altLang="en-US" sz="1400" dirty="0">
              <a:latin typeface="HY견명조" panose="02030600000101010101" pitchFamily="18" charset="-127"/>
              <a:ea typeface="HY견명조" panose="02030600000101010101" pitchFamily="18" charset="-127"/>
            </a:endParaRPr>
          </a:p>
        </p:txBody>
      </p:sp>
      <p:sp>
        <p:nvSpPr>
          <p:cNvPr id="8" name="TextBox 7"/>
          <p:cNvSpPr txBox="1"/>
          <p:nvPr/>
        </p:nvSpPr>
        <p:spPr>
          <a:xfrm>
            <a:off x="864523" y="3005643"/>
            <a:ext cx="1720735" cy="523220"/>
          </a:xfrm>
          <a:prstGeom prst="rect">
            <a:avLst/>
          </a:prstGeom>
          <a:solidFill>
            <a:schemeClr val="accent6">
              <a:lumMod val="20000"/>
              <a:lumOff val="80000"/>
            </a:schemeClr>
          </a:solidFill>
        </p:spPr>
        <p:txBody>
          <a:bodyPr wrap="square" rtlCol="0">
            <a:spAutoFit/>
          </a:bodyPr>
          <a:lstStyle/>
          <a:p>
            <a:r>
              <a:rPr lang="en-US" altLang="ko-KR" sz="1400" dirty="0">
                <a:latin typeface="HY견명조" panose="02030600000101010101" pitchFamily="18" charset="-127"/>
                <a:ea typeface="HY견명조" panose="02030600000101010101" pitchFamily="18" charset="-127"/>
              </a:rPr>
              <a:t>1992</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8</a:t>
            </a:r>
            <a:r>
              <a:rPr lang="ko-KR" altLang="en-US" sz="1400" dirty="0">
                <a:latin typeface="HY견명조" panose="02030600000101010101" pitchFamily="18" charset="-127"/>
                <a:ea typeface="HY견명조" panose="02030600000101010101" pitchFamily="18" charset="-127"/>
              </a:rPr>
              <a:t>월 </a:t>
            </a:r>
            <a:r>
              <a:rPr lang="en-US" altLang="ko-KR" sz="1400" dirty="0">
                <a:latin typeface="HY견명조" panose="02030600000101010101" pitchFamily="18" charset="-127"/>
                <a:ea typeface="HY견명조" panose="02030600000101010101" pitchFamily="18" charset="-127"/>
              </a:rPr>
              <a:t>24</a:t>
            </a:r>
            <a:r>
              <a:rPr lang="ko-KR" altLang="en-US" sz="1400" dirty="0" smtClean="0">
                <a:latin typeface="HY견명조" panose="02030600000101010101" pitchFamily="18" charset="-127"/>
                <a:ea typeface="HY견명조" panose="02030600000101010101" pitchFamily="18" charset="-127"/>
              </a:rPr>
              <a:t>일</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한</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중 수교</a:t>
            </a:r>
            <a:endParaRPr lang="ko-KR" altLang="en-US" sz="1400" dirty="0">
              <a:latin typeface="HY견명조" panose="02030600000101010101" pitchFamily="18" charset="-127"/>
              <a:ea typeface="HY견명조" panose="02030600000101010101" pitchFamily="18" charset="-127"/>
            </a:endParaRPr>
          </a:p>
        </p:txBody>
      </p:sp>
      <p:sp>
        <p:nvSpPr>
          <p:cNvPr id="9" name="TextBox 8"/>
          <p:cNvSpPr txBox="1"/>
          <p:nvPr/>
        </p:nvSpPr>
        <p:spPr>
          <a:xfrm>
            <a:off x="1762296" y="4394457"/>
            <a:ext cx="2152996" cy="707886"/>
          </a:xfrm>
          <a:prstGeom prst="rect">
            <a:avLst/>
          </a:prstGeom>
          <a:solidFill>
            <a:schemeClr val="accent2">
              <a:lumMod val="20000"/>
              <a:lumOff val="80000"/>
            </a:schemeClr>
          </a:solidFill>
        </p:spPr>
        <p:txBody>
          <a:bodyPr wrap="square" rtlCol="0">
            <a:spAutoFit/>
          </a:bodyPr>
          <a:lstStyle/>
          <a:p>
            <a:r>
              <a:rPr lang="en-US" altLang="ko-KR" sz="1400" dirty="0">
                <a:latin typeface="HY견명조" panose="02030600000101010101" pitchFamily="18" charset="-127"/>
                <a:ea typeface="HY견명조" panose="02030600000101010101" pitchFamily="18" charset="-127"/>
              </a:rPr>
              <a:t>1991</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12</a:t>
            </a:r>
            <a:r>
              <a:rPr lang="ko-KR" altLang="en-US" sz="1400" dirty="0">
                <a:latin typeface="HY견명조" panose="02030600000101010101" pitchFamily="18" charset="-127"/>
                <a:ea typeface="HY견명조" panose="02030600000101010101" pitchFamily="18" charset="-127"/>
              </a:rPr>
              <a:t>월 </a:t>
            </a:r>
            <a:r>
              <a:rPr lang="en-US" altLang="ko-KR" sz="1400" dirty="0">
                <a:latin typeface="HY견명조" panose="02030600000101010101" pitchFamily="18" charset="-127"/>
                <a:ea typeface="HY견명조" panose="02030600000101010101" pitchFamily="18" charset="-127"/>
              </a:rPr>
              <a:t>27</a:t>
            </a:r>
            <a:r>
              <a:rPr lang="ko-KR" altLang="en-US" sz="1400" dirty="0">
                <a:latin typeface="HY견명조" panose="02030600000101010101" pitchFamily="18" charset="-127"/>
                <a:ea typeface="HY견명조" panose="02030600000101010101" pitchFamily="18" charset="-127"/>
              </a:rPr>
              <a:t>일 러시아연방 정부를 </a:t>
            </a:r>
            <a:r>
              <a:rPr lang="ko-KR" altLang="en-US" sz="1400" dirty="0" smtClean="0">
                <a:latin typeface="HY견명조" panose="02030600000101010101" pitchFamily="18" charset="-127"/>
                <a:ea typeface="HY견명조" panose="02030600000101010101" pitchFamily="18" charset="-127"/>
              </a:rPr>
              <a:t>승인</a:t>
            </a:r>
            <a:endParaRPr lang="en-US" altLang="ko-KR" sz="1400" dirty="0" smtClean="0">
              <a:latin typeface="HY견명조" panose="02030600000101010101" pitchFamily="18" charset="-127"/>
              <a:ea typeface="HY견명조" panose="02030600000101010101" pitchFamily="18" charset="-127"/>
            </a:endParaRPr>
          </a:p>
          <a:p>
            <a:r>
              <a:rPr lang="en-US" altLang="ko-KR" sz="1200" dirty="0" smtClean="0">
                <a:latin typeface="HY견명조" panose="02030600000101010101" pitchFamily="18" charset="-127"/>
                <a:ea typeface="HY견명조" panose="02030600000101010101" pitchFamily="18" charset="-127"/>
              </a:rPr>
              <a:t>(</a:t>
            </a:r>
            <a:r>
              <a:rPr lang="ko-KR" altLang="en-US" sz="1200" dirty="0" smtClean="0"/>
              <a:t>일</a:t>
            </a:r>
            <a:r>
              <a:rPr lang="en-US" altLang="ko-KR" sz="1200" dirty="0"/>
              <a:t>·</a:t>
            </a:r>
            <a:r>
              <a:rPr lang="ko-KR" altLang="en-US" sz="1200" dirty="0"/>
              <a:t>소 </a:t>
            </a:r>
            <a:r>
              <a:rPr lang="ko-KR" altLang="en-US" sz="1200" dirty="0" smtClean="0"/>
              <a:t>공동선언</a:t>
            </a:r>
            <a:r>
              <a:rPr lang="en-US" altLang="ko-KR" sz="1200" dirty="0" smtClean="0"/>
              <a:t>.1956</a:t>
            </a:r>
            <a:r>
              <a:rPr lang="ko-KR" altLang="en-US" sz="1200" dirty="0" smtClean="0"/>
              <a:t>년</a:t>
            </a:r>
            <a:r>
              <a:rPr lang="en-US" altLang="ko-KR" sz="1200" dirty="0" smtClean="0"/>
              <a:t>)</a:t>
            </a:r>
            <a:endParaRPr lang="ko-KR" altLang="en-US" sz="1200" dirty="0">
              <a:latin typeface="HY견명조" panose="02030600000101010101" pitchFamily="18" charset="-127"/>
              <a:ea typeface="HY견명조" panose="02030600000101010101" pitchFamily="18" charset="-127"/>
            </a:endParaRPr>
          </a:p>
        </p:txBody>
      </p:sp>
      <p:sp>
        <p:nvSpPr>
          <p:cNvPr id="10" name="TextBox 9"/>
          <p:cNvSpPr txBox="1"/>
          <p:nvPr/>
        </p:nvSpPr>
        <p:spPr>
          <a:xfrm>
            <a:off x="1587729" y="3942256"/>
            <a:ext cx="2327563" cy="307777"/>
          </a:xfrm>
          <a:prstGeom prst="rect">
            <a:avLst/>
          </a:prstGeom>
          <a:solidFill>
            <a:schemeClr val="accent2">
              <a:lumMod val="20000"/>
              <a:lumOff val="80000"/>
            </a:schemeClr>
          </a:solidFill>
        </p:spPr>
        <p:txBody>
          <a:bodyPr wrap="square" rtlCol="0">
            <a:spAutoFit/>
          </a:bodyPr>
          <a:lstStyle/>
          <a:p>
            <a:r>
              <a:rPr lang="en-US" altLang="ko-KR" sz="1400" dirty="0" smtClean="0">
                <a:latin typeface="HY견명조" panose="02030600000101010101" pitchFamily="18" charset="-127"/>
                <a:ea typeface="HY견명조" panose="02030600000101010101" pitchFamily="18" charset="-127"/>
              </a:rPr>
              <a:t>1972</a:t>
            </a:r>
            <a:r>
              <a:rPr lang="ko-KR" altLang="en-US" sz="1400" dirty="0" smtClean="0">
                <a:latin typeface="HY견명조" panose="02030600000101010101" pitchFamily="18" charset="-127"/>
                <a:ea typeface="HY견명조" panose="02030600000101010101" pitchFamily="18" charset="-127"/>
              </a:rPr>
              <a:t>년 </a:t>
            </a:r>
            <a:r>
              <a:rPr lang="en-US" altLang="ko-KR" sz="1400" dirty="0" smtClean="0">
                <a:latin typeface="HY견명조" panose="02030600000101010101" pitchFamily="18" charset="-127"/>
                <a:ea typeface="HY견명조" panose="02030600000101010101" pitchFamily="18" charset="-127"/>
              </a:rPr>
              <a:t>9.29  </a:t>
            </a:r>
            <a:r>
              <a:rPr lang="ko-KR" altLang="en-US" sz="1400" dirty="0" smtClean="0">
                <a:latin typeface="HY견명조" panose="02030600000101010101" pitchFamily="18" charset="-127"/>
                <a:ea typeface="HY견명조" panose="02030600000101010101" pitchFamily="18" charset="-127"/>
              </a:rPr>
              <a:t>일</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중 수교</a:t>
            </a:r>
            <a:endParaRPr lang="ko-KR" altLang="en-US" sz="1400" dirty="0">
              <a:latin typeface="HY견명조" panose="02030600000101010101" pitchFamily="18" charset="-127"/>
              <a:ea typeface="HY견명조" panose="02030600000101010101" pitchFamily="18" charset="-127"/>
            </a:endParaRPr>
          </a:p>
        </p:txBody>
      </p:sp>
      <p:sp>
        <p:nvSpPr>
          <p:cNvPr id="11" name="TextBox 10"/>
          <p:cNvSpPr txBox="1"/>
          <p:nvPr/>
        </p:nvSpPr>
        <p:spPr>
          <a:xfrm>
            <a:off x="4422370" y="1211565"/>
            <a:ext cx="4123113" cy="523220"/>
          </a:xfrm>
          <a:prstGeom prst="rect">
            <a:avLst/>
          </a:prstGeom>
          <a:noFill/>
        </p:spPr>
        <p:txBody>
          <a:bodyPr wrap="square" rtlCol="0">
            <a:spAutoFit/>
          </a:bodyPr>
          <a:lstStyle/>
          <a:p>
            <a:pPr algn="just" fontAlgn="base"/>
            <a:r>
              <a:rPr lang="en-US" altLang="ko-KR" sz="1400" dirty="0" smtClean="0">
                <a:latin typeface="HY견명조" panose="02030600000101010101" pitchFamily="18" charset="-127"/>
                <a:ea typeface="HY견명조" panose="02030600000101010101" pitchFamily="18" charset="-127"/>
              </a:rPr>
              <a:t>1954. 9</a:t>
            </a:r>
            <a:r>
              <a:rPr lang="ko-KR" altLang="en-US" sz="1400" dirty="0">
                <a:latin typeface="HY견명조" panose="02030600000101010101" pitchFamily="18" charset="-127"/>
                <a:ea typeface="HY견명조" panose="02030600000101010101" pitchFamily="18" charset="-127"/>
              </a:rPr>
              <a:t>월 </a:t>
            </a:r>
            <a:r>
              <a:rPr lang="en-US" altLang="ko-KR" sz="1400" dirty="0">
                <a:latin typeface="HY견명조" panose="02030600000101010101" pitchFamily="18" charset="-127"/>
                <a:ea typeface="HY견명조" panose="02030600000101010101" pitchFamily="18" charset="-127"/>
              </a:rPr>
              <a:t>25</a:t>
            </a:r>
            <a:r>
              <a:rPr lang="ko-KR" altLang="en-US" sz="1400" dirty="0">
                <a:latin typeface="HY견명조" panose="02030600000101010101" pitchFamily="18" charset="-127"/>
                <a:ea typeface="HY견명조" panose="02030600000101010101" pitchFamily="18" charset="-127"/>
              </a:rPr>
              <a:t>일 일본</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독도문제를 국제사법재판소에 회부할 것을 제안</a:t>
            </a:r>
          </a:p>
        </p:txBody>
      </p:sp>
      <p:sp>
        <p:nvSpPr>
          <p:cNvPr id="14" name="TextBox 13"/>
          <p:cNvSpPr txBox="1"/>
          <p:nvPr/>
        </p:nvSpPr>
        <p:spPr>
          <a:xfrm>
            <a:off x="4409900" y="1900072"/>
            <a:ext cx="4231179" cy="1169551"/>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1977</a:t>
            </a:r>
            <a:r>
              <a:rPr lang="ko-KR" altLang="en-US" sz="1400" dirty="0">
                <a:latin typeface="HY견명조" panose="02030600000101010101" pitchFamily="18" charset="-127"/>
                <a:ea typeface="HY견명조" panose="02030600000101010101" pitchFamily="18" charset="-127"/>
              </a:rPr>
              <a:t>년 서도 동쪽 벼랑에 </a:t>
            </a:r>
            <a:r>
              <a:rPr lang="ko-KR" altLang="en-US" sz="1400" dirty="0" err="1">
                <a:latin typeface="HY견명조" panose="02030600000101010101" pitchFamily="18" charset="-127"/>
                <a:ea typeface="HY견명조" panose="02030600000101010101" pitchFamily="18" charset="-127"/>
              </a:rPr>
              <a:t>어민숙소</a:t>
            </a:r>
            <a:r>
              <a:rPr lang="ko-KR" altLang="en-US" sz="1400" dirty="0">
                <a:latin typeface="HY견명조" panose="02030600000101010101" pitchFamily="18" charset="-127"/>
                <a:ea typeface="HY견명조" panose="02030600000101010101" pitchFamily="18" charset="-127"/>
              </a:rPr>
              <a:t> 건립</a:t>
            </a:r>
            <a:r>
              <a:rPr lang="en-US" altLang="ko-KR" sz="1400" dirty="0">
                <a:latin typeface="HY견명조" panose="02030600000101010101" pitchFamily="18" charset="-127"/>
                <a:ea typeface="HY견명조" panose="02030600000101010101" pitchFamily="18" charset="-127"/>
              </a:rPr>
              <a:t>. 12</a:t>
            </a:r>
            <a:r>
              <a:rPr lang="ko-KR" altLang="en-US" sz="1400" dirty="0">
                <a:latin typeface="HY견명조" panose="02030600000101010101" pitchFamily="18" charset="-127"/>
                <a:ea typeface="HY견명조" panose="02030600000101010101" pitchFamily="18" charset="-127"/>
              </a:rPr>
              <a:t>월</a:t>
            </a:r>
            <a:r>
              <a:rPr lang="en-US" altLang="ko-KR" sz="1400" dirty="0">
                <a:latin typeface="HY견명조" panose="02030600000101010101" pitchFamily="18" charset="-127"/>
                <a:ea typeface="HY견명조" panose="02030600000101010101" pitchFamily="18" charset="-127"/>
              </a:rPr>
              <a:t>31</a:t>
            </a:r>
            <a:r>
              <a:rPr lang="ko-KR" altLang="en-US" sz="1400" dirty="0">
                <a:latin typeface="HY견명조" panose="02030600000101010101" pitchFamily="18" charset="-127"/>
                <a:ea typeface="HY견명조" panose="02030600000101010101" pitchFamily="18" charset="-127"/>
              </a:rPr>
              <a:t>일 </a:t>
            </a:r>
            <a:r>
              <a:rPr lang="ko-KR" altLang="en-US" sz="1400" dirty="0" err="1">
                <a:latin typeface="HY견명조" panose="02030600000101010101" pitchFamily="18" charset="-127"/>
                <a:ea typeface="HY견명조" panose="02030600000101010101" pitchFamily="18" charset="-127"/>
              </a:rPr>
              <a:t>영해법</a:t>
            </a:r>
            <a:r>
              <a:rPr lang="ko-KR" altLang="en-US" sz="1400" dirty="0">
                <a:latin typeface="HY견명조" panose="02030600000101010101" pitchFamily="18" charset="-127"/>
                <a:ea typeface="HY견명조" panose="02030600000101010101" pitchFamily="18" charset="-127"/>
              </a:rPr>
              <a:t> 제정으로 독도 주변에 </a:t>
            </a:r>
            <a:r>
              <a:rPr lang="en-US" altLang="ko-KR" sz="1400" dirty="0">
                <a:latin typeface="HY견명조" panose="02030600000101010101" pitchFamily="18" charset="-127"/>
                <a:ea typeface="HY견명조" panose="02030600000101010101" pitchFamily="18" charset="-127"/>
              </a:rPr>
              <a:t>12</a:t>
            </a:r>
            <a:r>
              <a:rPr lang="ko-KR" altLang="en-US" sz="1400" dirty="0">
                <a:latin typeface="HY견명조" panose="02030600000101010101" pitchFamily="18" charset="-127"/>
                <a:ea typeface="HY견명조" panose="02030600000101010101" pitchFamily="18" charset="-127"/>
              </a:rPr>
              <a:t>해리 영해 설정 </a:t>
            </a:r>
          </a:p>
          <a:p>
            <a:pPr algn="just" fontAlgn="base"/>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후쿠다 </a:t>
            </a:r>
            <a:r>
              <a:rPr lang="ko-KR" altLang="en-US" sz="1400" dirty="0" smtClean="0">
                <a:latin typeface="HY견명조" panose="02030600000101010101" pitchFamily="18" charset="-127"/>
                <a:ea typeface="HY견명조" panose="02030600000101010101" pitchFamily="18" charset="-127"/>
              </a:rPr>
              <a:t>수상</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일본의 </a:t>
            </a:r>
            <a:r>
              <a:rPr lang="en-US" altLang="ko-KR" sz="1400" dirty="0">
                <a:latin typeface="HY견명조" panose="02030600000101010101" pitchFamily="18" charset="-127"/>
                <a:ea typeface="HY견명조" panose="02030600000101010101" pitchFamily="18" charset="-127"/>
              </a:rPr>
              <a:t>12</a:t>
            </a:r>
            <a:r>
              <a:rPr lang="ko-KR" altLang="en-US" sz="1400" dirty="0">
                <a:latin typeface="HY견명조" panose="02030600000101010101" pitchFamily="18" charset="-127"/>
                <a:ea typeface="HY견명조" panose="02030600000101010101" pitchFamily="18" charset="-127"/>
              </a:rPr>
              <a:t>해리 영해와 </a:t>
            </a:r>
            <a:r>
              <a:rPr lang="en-US" altLang="ko-KR" sz="1400" dirty="0">
                <a:latin typeface="HY견명조" panose="02030600000101010101" pitchFamily="18" charset="-127"/>
                <a:ea typeface="HY견명조" panose="02030600000101010101" pitchFamily="18" charset="-127"/>
              </a:rPr>
              <a:t>200</a:t>
            </a:r>
            <a:r>
              <a:rPr lang="ko-KR" altLang="en-US" sz="1400" dirty="0">
                <a:latin typeface="HY견명조" panose="02030600000101010101" pitchFamily="18" charset="-127"/>
                <a:ea typeface="HY견명조" panose="02030600000101010101" pitchFamily="18" charset="-127"/>
              </a:rPr>
              <a:t>해리 전관수역 선포에 즈음하여 ‘독도는 일본 </a:t>
            </a:r>
            <a:r>
              <a:rPr lang="ko-KR" altLang="en-US" sz="1400" dirty="0" err="1" smtClean="0">
                <a:latin typeface="HY견명조" panose="02030600000101010101" pitchFamily="18" charset="-127"/>
                <a:ea typeface="HY견명조" panose="02030600000101010101" pitchFamily="18" charset="-127"/>
              </a:rPr>
              <a:t>고유영토</a:t>
            </a:r>
            <a:r>
              <a:rPr lang="ko-KR" altLang="en-US" sz="1400" dirty="0" err="1">
                <a:latin typeface="HY견명조" panose="02030600000101010101" pitchFamily="18" charset="-127"/>
                <a:ea typeface="HY견명조" panose="02030600000101010101" pitchFamily="18" charset="-127"/>
              </a:rPr>
              <a:t>’라고</a:t>
            </a:r>
            <a:r>
              <a:rPr lang="ko-KR" altLang="en-US" sz="1400" dirty="0">
                <a:latin typeface="HY견명조" panose="02030600000101010101" pitchFamily="18" charset="-127"/>
                <a:ea typeface="HY견명조" panose="02030600000101010101" pitchFamily="18" charset="-127"/>
              </a:rPr>
              <a:t> 발언함</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5" name="TextBox 14"/>
          <p:cNvSpPr txBox="1"/>
          <p:nvPr/>
        </p:nvSpPr>
        <p:spPr>
          <a:xfrm>
            <a:off x="4422370" y="3196235"/>
            <a:ext cx="4206240" cy="738664"/>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1996</a:t>
            </a:r>
            <a:r>
              <a:rPr lang="ko-KR" altLang="en-US" sz="1400" dirty="0">
                <a:latin typeface="HY견명조" panose="02030600000101010101" pitchFamily="18" charset="-127"/>
                <a:ea typeface="HY견명조" panose="02030600000101010101" pitchFamily="18" charset="-127"/>
              </a:rPr>
              <a:t>년 한국 </a:t>
            </a:r>
            <a:r>
              <a:rPr lang="en-US" altLang="ko-KR" sz="1400" dirty="0">
                <a:latin typeface="HY견명조" panose="02030600000101010101" pitchFamily="18" charset="-127"/>
                <a:ea typeface="HY견명조" panose="02030600000101010101" pitchFamily="18" charset="-127"/>
              </a:rPr>
              <a:t>1</a:t>
            </a:r>
            <a:r>
              <a:rPr lang="ko-KR" altLang="en-US" sz="1400" dirty="0">
                <a:latin typeface="HY견명조" panose="02030600000101010101" pitchFamily="18" charset="-127"/>
                <a:ea typeface="HY견명조" panose="02030600000101010101" pitchFamily="18" charset="-127"/>
              </a:rPr>
              <a:t>월 </a:t>
            </a:r>
            <a:r>
              <a:rPr lang="en-US" altLang="ko-KR" sz="1400" dirty="0">
                <a:latin typeface="HY견명조" panose="02030600000101010101" pitchFamily="18" charset="-127"/>
                <a:ea typeface="HY견명조" panose="02030600000101010101" pitchFamily="18" charset="-127"/>
              </a:rPr>
              <a:t>29</a:t>
            </a:r>
            <a:r>
              <a:rPr lang="ko-KR" altLang="en-US" sz="1400" dirty="0">
                <a:latin typeface="HY견명조" panose="02030600000101010101" pitchFamily="18" charset="-127"/>
                <a:ea typeface="HY견명조" panose="02030600000101010101" pitchFamily="18" charset="-127"/>
              </a:rPr>
              <a:t>일 유엔해양법협약 비준</a:t>
            </a:r>
            <a:r>
              <a:rPr lang="en-US" altLang="ko-KR" sz="1400" dirty="0">
                <a:latin typeface="HY견명조" panose="02030600000101010101" pitchFamily="18" charset="-127"/>
                <a:ea typeface="HY견명조" panose="02030600000101010101" pitchFamily="18" charset="-127"/>
              </a:rPr>
              <a:t>. 5</a:t>
            </a:r>
            <a:r>
              <a:rPr lang="ko-KR" altLang="en-US" sz="1400" dirty="0">
                <a:latin typeface="HY견명조" panose="02030600000101010101" pitchFamily="18" charset="-127"/>
                <a:ea typeface="HY견명조" panose="02030600000101010101" pitchFamily="18" charset="-127"/>
              </a:rPr>
              <a:t>월 일본 정부 배타적 경제수역</a:t>
            </a:r>
            <a:r>
              <a:rPr lang="en-US" altLang="ko-KR" sz="1400" dirty="0">
                <a:latin typeface="HY견명조" panose="02030600000101010101" pitchFamily="18" charset="-127"/>
                <a:ea typeface="HY견명조" panose="02030600000101010101" pitchFamily="18" charset="-127"/>
              </a:rPr>
              <a:t>(EEZ)</a:t>
            </a:r>
            <a:r>
              <a:rPr lang="ko-KR" altLang="en-US" sz="1400" dirty="0">
                <a:latin typeface="HY견명조" panose="02030600000101010101" pitchFamily="18" charset="-127"/>
                <a:ea typeface="HY견명조" panose="02030600000101010101" pitchFamily="18" charset="-127"/>
              </a:rPr>
              <a:t>구획선 기점</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독도 </a:t>
            </a:r>
            <a:r>
              <a:rPr lang="ko-KR" altLang="en-US" sz="1400" dirty="0" err="1">
                <a:latin typeface="HY견명조" panose="02030600000101010101" pitchFamily="18" charset="-127"/>
                <a:ea typeface="HY견명조" panose="02030600000101010101" pitchFamily="18" charset="-127"/>
              </a:rPr>
              <a:t>서변</a:t>
            </a:r>
            <a:r>
              <a:rPr lang="ko-KR" altLang="en-US" sz="1400" dirty="0">
                <a:latin typeface="HY견명조" panose="02030600000101010101" pitchFamily="18" charset="-127"/>
                <a:ea typeface="HY견명조" panose="02030600000101010101" pitchFamily="18" charset="-127"/>
              </a:rPr>
              <a:t> 발표</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16" name="TextBox 15"/>
          <p:cNvSpPr txBox="1"/>
          <p:nvPr/>
        </p:nvSpPr>
        <p:spPr>
          <a:xfrm>
            <a:off x="4422370" y="4099608"/>
            <a:ext cx="4206240" cy="954107"/>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1999</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1</a:t>
            </a:r>
            <a:r>
              <a:rPr lang="ko-KR" altLang="en-US" sz="1400" dirty="0">
                <a:latin typeface="HY견명조" panose="02030600000101010101" pitchFamily="18" charset="-127"/>
                <a:ea typeface="HY견명조" panose="02030600000101010101" pitchFamily="18" charset="-127"/>
              </a:rPr>
              <a:t>월</a:t>
            </a:r>
            <a:r>
              <a:rPr lang="en-US" altLang="ko-KR" sz="1400" dirty="0">
                <a:latin typeface="HY견명조" panose="02030600000101010101" pitchFamily="18" charset="-127"/>
                <a:ea typeface="HY견명조" panose="02030600000101010101" pitchFamily="18" charset="-127"/>
              </a:rPr>
              <a:t>22</a:t>
            </a:r>
            <a:r>
              <a:rPr lang="ko-KR" altLang="en-US" sz="1400" dirty="0">
                <a:latin typeface="HY견명조" panose="02030600000101010101" pitchFamily="18" charset="-127"/>
                <a:ea typeface="HY견명조" panose="02030600000101010101" pitchFamily="18" charset="-127"/>
              </a:rPr>
              <a:t>일 신 한일어업협정 발효</a:t>
            </a:r>
            <a:r>
              <a:rPr lang="en-US" altLang="ko-KR" sz="1400" dirty="0">
                <a:latin typeface="HY견명조" panose="02030600000101010101" pitchFamily="18" charset="-127"/>
                <a:ea typeface="HY견명조" panose="02030600000101010101" pitchFamily="18" charset="-127"/>
              </a:rPr>
              <a:t>. 200</a:t>
            </a:r>
            <a:r>
              <a:rPr lang="ko-KR" altLang="en-US" sz="1400" dirty="0">
                <a:latin typeface="HY견명조" panose="02030600000101010101" pitchFamily="18" charset="-127"/>
                <a:ea typeface="HY견명조" panose="02030600000101010101" pitchFamily="18" charset="-127"/>
              </a:rPr>
              <a:t>해리 배타적 경제수역의 경계 시작점을 한국의 울릉도와 일본의 </a:t>
            </a:r>
            <a:r>
              <a:rPr lang="ko-KR" altLang="en-US" sz="1400" dirty="0" err="1">
                <a:latin typeface="HY견명조" panose="02030600000101010101" pitchFamily="18" charset="-127"/>
                <a:ea typeface="HY견명조" panose="02030600000101010101" pitchFamily="18" charset="-127"/>
              </a:rPr>
              <a:t>오키도로</a:t>
            </a:r>
            <a:r>
              <a:rPr lang="ko-KR" altLang="en-US" sz="1400" dirty="0">
                <a:latin typeface="HY견명조" panose="02030600000101010101" pitchFamily="18" charset="-127"/>
                <a:ea typeface="HY견명조" panose="02030600000101010101" pitchFamily="18" charset="-127"/>
              </a:rPr>
              <a:t> 함</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독도 해역은 ‘중간수역’</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한국</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잠정수역’</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일본</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으로 불림</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7" name="TextBox 16"/>
          <p:cNvSpPr txBox="1"/>
          <p:nvPr/>
        </p:nvSpPr>
        <p:spPr>
          <a:xfrm>
            <a:off x="4457698" y="5218424"/>
            <a:ext cx="4135581" cy="954107"/>
          </a:xfrm>
          <a:prstGeom prst="rect">
            <a:avLst/>
          </a:prstGeom>
          <a:noFill/>
        </p:spPr>
        <p:txBody>
          <a:bodyPr wrap="square" rtlCol="0">
            <a:spAutoFit/>
          </a:bodyPr>
          <a:lstStyle/>
          <a:p>
            <a:pPr fontAlgn="base"/>
            <a:r>
              <a:rPr lang="en-US" altLang="ko-KR" sz="1400" dirty="0">
                <a:latin typeface="HY견명조" panose="02030600000101010101" pitchFamily="18" charset="-127"/>
                <a:ea typeface="HY견명조" panose="02030600000101010101" pitchFamily="18" charset="-127"/>
              </a:rPr>
              <a:t>2005</a:t>
            </a:r>
            <a:r>
              <a:rPr lang="ko-KR" altLang="en-US" sz="1400" dirty="0">
                <a:latin typeface="HY견명조" panose="02030600000101010101" pitchFamily="18" charset="-127"/>
                <a:ea typeface="HY견명조" panose="02030600000101010101" pitchFamily="18" charset="-127"/>
              </a:rPr>
              <a:t>년 한국</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독도 입도 허가제에서 신고제로 전환</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기존의 독도관리지침 폐지 및 독도관리기준안 발표</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독도의 </a:t>
            </a:r>
            <a:r>
              <a:rPr lang="ko-KR" altLang="en-US" sz="1400" dirty="0" smtClean="0">
                <a:latin typeface="HY견명조" panose="02030600000101010101" pitchFamily="18" charset="-127"/>
                <a:ea typeface="HY견명조" panose="02030600000101010101" pitchFamily="18" charset="-127"/>
              </a:rPr>
              <a:t>지속 가능한 </a:t>
            </a:r>
            <a:r>
              <a:rPr lang="ko-KR" altLang="en-US" sz="1400" dirty="0">
                <a:latin typeface="HY견명조" panose="02030600000101010101" pitchFamily="18" charset="-127"/>
                <a:ea typeface="HY견명조" panose="02030600000101010101" pitchFamily="18" charset="-127"/>
              </a:rPr>
              <a:t>이용에 관한 법률 제정</a:t>
            </a:r>
            <a:r>
              <a:rPr lang="en-US" altLang="ko-KR" sz="1400" dirty="0">
                <a:latin typeface="HY견명조" panose="02030600000101010101" pitchFamily="18" charset="-127"/>
                <a:ea typeface="HY견명조" panose="02030600000101010101" pitchFamily="18" charset="-127"/>
              </a:rPr>
              <a:t>. 2</a:t>
            </a:r>
            <a:r>
              <a:rPr lang="ko-KR" altLang="en-US" sz="1400" dirty="0">
                <a:latin typeface="HY견명조" panose="02030600000101010101" pitchFamily="18" charset="-127"/>
                <a:ea typeface="HY견명조" panose="02030600000101010101" pitchFamily="18" charset="-127"/>
              </a:rPr>
              <a:t>월 </a:t>
            </a:r>
            <a:r>
              <a:rPr lang="en-US" altLang="ko-KR" sz="1400" dirty="0">
                <a:latin typeface="HY견명조" panose="02030600000101010101" pitchFamily="18" charset="-127"/>
                <a:ea typeface="HY견명조" panose="02030600000101010101" pitchFamily="18" charset="-127"/>
              </a:rPr>
              <a:t>22</a:t>
            </a:r>
            <a:r>
              <a:rPr lang="ko-KR" altLang="en-US" sz="1400" dirty="0" smtClean="0">
                <a:latin typeface="HY견명조" panose="02030600000101010101" pitchFamily="18" charset="-127"/>
                <a:ea typeface="HY견명조" panose="02030600000101010101" pitchFamily="18" charset="-127"/>
              </a:rPr>
              <a:t>일</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일본 </a:t>
            </a:r>
            <a:r>
              <a:rPr lang="ko-KR" altLang="en-US" sz="1400" dirty="0" err="1">
                <a:latin typeface="HY견명조" panose="02030600000101010101" pitchFamily="18" charset="-127"/>
                <a:ea typeface="HY견명조" panose="02030600000101010101" pitchFamily="18" charset="-127"/>
              </a:rPr>
              <a:t>시마네현</a:t>
            </a:r>
            <a:r>
              <a:rPr lang="ko-KR" altLang="en-US" sz="1400" dirty="0">
                <a:latin typeface="HY견명조" panose="02030600000101010101" pitchFamily="18" charset="-127"/>
                <a:ea typeface="HY견명조" panose="02030600000101010101" pitchFamily="18" charset="-127"/>
              </a:rPr>
              <a:t> ‘다케시마의 날 제정’</a:t>
            </a:r>
          </a:p>
        </p:txBody>
      </p:sp>
    </p:spTree>
    <p:extLst>
      <p:ext uri="{BB962C8B-B14F-4D97-AF65-F5344CB8AC3E}">
        <p14:creationId xmlns:p14="http://schemas.microsoft.com/office/powerpoint/2010/main" val="71209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animBg="1"/>
      <p:bldP spid="11" grpId="0"/>
      <p:bldP spid="14" grpId="0"/>
      <p:bldP spid="15"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075" y="730133"/>
            <a:ext cx="8206744" cy="5471162"/>
          </a:xfrm>
          <a:prstGeom prst="rect">
            <a:avLst/>
          </a:prstGeom>
        </p:spPr>
      </p:pic>
      <p:sp>
        <p:nvSpPr>
          <p:cNvPr id="3" name="TextBox 2"/>
          <p:cNvSpPr txBox="1"/>
          <p:nvPr/>
        </p:nvSpPr>
        <p:spPr>
          <a:xfrm>
            <a:off x="5644342" y="1213658"/>
            <a:ext cx="2643447" cy="369332"/>
          </a:xfrm>
          <a:prstGeom prst="rect">
            <a:avLst/>
          </a:prstGeom>
          <a:noFill/>
        </p:spPr>
        <p:txBody>
          <a:bodyPr wrap="square" rtlCol="0">
            <a:spAutoFit/>
          </a:bodyPr>
          <a:lstStyle/>
          <a:p>
            <a:r>
              <a:rPr lang="ko-KR" altLang="en-US" dirty="0" smtClean="0">
                <a:solidFill>
                  <a:schemeClr val="accent1">
                    <a:lumMod val="50000"/>
                  </a:schemeClr>
                </a:solidFill>
                <a:latin typeface="HY견명조" panose="02030600000101010101" pitchFamily="18" charset="-127"/>
                <a:ea typeface="HY견명조" panose="02030600000101010101" pitchFamily="18" charset="-127"/>
              </a:rPr>
              <a:t>바다를 보라</a:t>
            </a:r>
            <a:endParaRPr lang="ko-KR" altLang="en-US" dirty="0">
              <a:solidFill>
                <a:schemeClr val="accent1">
                  <a:lumMod val="50000"/>
                </a:schemeClr>
              </a:solidFill>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2354192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바다</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807" y="1854701"/>
            <a:ext cx="1962424" cy="2333951"/>
          </a:xfrm>
          <a:prstGeom prst="rect">
            <a:avLst/>
          </a:prstGeom>
        </p:spPr>
      </p:pic>
      <p:pic>
        <p:nvPicPr>
          <p:cNvPr id="5" name="그림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685" y="3373985"/>
            <a:ext cx="1960546" cy="3159817"/>
          </a:xfrm>
          <a:prstGeom prst="rect">
            <a:avLst/>
          </a:prstGeom>
        </p:spPr>
      </p:pic>
      <p:sp>
        <p:nvSpPr>
          <p:cNvPr id="6" name="TextBox 5"/>
          <p:cNvSpPr txBox="1"/>
          <p:nvPr/>
        </p:nvSpPr>
        <p:spPr>
          <a:xfrm>
            <a:off x="1049073" y="1047104"/>
            <a:ext cx="2277378" cy="738664"/>
          </a:xfrm>
          <a:prstGeom prst="rect">
            <a:avLst/>
          </a:prstGeom>
          <a:noFill/>
        </p:spPr>
        <p:txBody>
          <a:bodyPr wrap="square" rtlCol="0">
            <a:spAutoFit/>
          </a:bodyPr>
          <a:lstStyle/>
          <a:p>
            <a:pPr fontAlgn="base"/>
            <a:r>
              <a:rPr lang="ko-KR" altLang="en-US" sz="1400" b="1" dirty="0" err="1">
                <a:solidFill>
                  <a:schemeClr val="accent1">
                    <a:lumMod val="50000"/>
                  </a:schemeClr>
                </a:solidFill>
              </a:rPr>
              <a:t>알프레드</a:t>
            </a:r>
            <a:r>
              <a:rPr lang="ko-KR" altLang="en-US" sz="1400" b="1" dirty="0">
                <a:solidFill>
                  <a:schemeClr val="accent1">
                    <a:lumMod val="50000"/>
                  </a:schemeClr>
                </a:solidFill>
              </a:rPr>
              <a:t> </a:t>
            </a:r>
            <a:r>
              <a:rPr lang="ko-KR" altLang="en-US" sz="1400" b="1" dirty="0" err="1">
                <a:solidFill>
                  <a:schemeClr val="accent1">
                    <a:lumMod val="50000"/>
                  </a:schemeClr>
                </a:solidFill>
              </a:rPr>
              <a:t>세이어</a:t>
            </a:r>
            <a:r>
              <a:rPr lang="ko-KR" altLang="en-US" sz="1400" b="1" dirty="0">
                <a:solidFill>
                  <a:schemeClr val="accent1">
                    <a:lumMod val="50000"/>
                  </a:schemeClr>
                </a:solidFill>
              </a:rPr>
              <a:t> </a:t>
            </a:r>
            <a:r>
              <a:rPr lang="ko-KR" altLang="en-US" sz="1400" b="1" dirty="0" smtClean="0">
                <a:solidFill>
                  <a:schemeClr val="accent1">
                    <a:lumMod val="50000"/>
                  </a:schemeClr>
                </a:solidFill>
              </a:rPr>
              <a:t>마한</a:t>
            </a:r>
            <a:endParaRPr lang="en-US" altLang="ko-KR" sz="1400" b="1" dirty="0" smtClean="0">
              <a:solidFill>
                <a:schemeClr val="accent1">
                  <a:lumMod val="50000"/>
                </a:schemeClr>
              </a:solidFill>
            </a:endParaRPr>
          </a:p>
          <a:p>
            <a:pPr fontAlgn="base"/>
            <a:r>
              <a:rPr lang="en-US" altLang="ko-KR" sz="1400" b="1" dirty="0" smtClean="0">
                <a:solidFill>
                  <a:schemeClr val="accent1">
                    <a:lumMod val="50000"/>
                  </a:schemeClr>
                </a:solidFill>
              </a:rPr>
              <a:t>(</a:t>
            </a:r>
            <a:r>
              <a:rPr lang="en-US" altLang="ko-KR" sz="1400" b="1" dirty="0">
                <a:solidFill>
                  <a:schemeClr val="accent1">
                    <a:lumMod val="50000"/>
                  </a:schemeClr>
                </a:solidFill>
              </a:rPr>
              <a:t>Alfred Thayer Mahan 1840</a:t>
            </a:r>
            <a:r>
              <a:rPr lang="ko-KR" altLang="en-US" sz="1400" b="1" dirty="0">
                <a:solidFill>
                  <a:schemeClr val="accent1">
                    <a:lumMod val="50000"/>
                  </a:schemeClr>
                </a:solidFill>
              </a:rPr>
              <a:t>∼</a:t>
            </a:r>
            <a:r>
              <a:rPr lang="en-US" altLang="ko-KR" sz="1400" b="1" dirty="0">
                <a:solidFill>
                  <a:schemeClr val="accent1">
                    <a:lumMod val="50000"/>
                  </a:schemeClr>
                </a:solidFill>
              </a:rPr>
              <a:t>1914)</a:t>
            </a:r>
            <a:endParaRPr lang="ko-KR" altLang="en-US" sz="1400" b="1" dirty="0">
              <a:solidFill>
                <a:schemeClr val="accent1">
                  <a:lumMod val="50000"/>
                </a:schemeClr>
              </a:solidFill>
            </a:endParaRPr>
          </a:p>
        </p:txBody>
      </p:sp>
      <p:sp>
        <p:nvSpPr>
          <p:cNvPr id="7" name="TextBox 6"/>
          <p:cNvSpPr txBox="1"/>
          <p:nvPr/>
        </p:nvSpPr>
        <p:spPr>
          <a:xfrm>
            <a:off x="3441469" y="1138132"/>
            <a:ext cx="4971011" cy="307777"/>
          </a:xfrm>
          <a:prstGeom prst="rect">
            <a:avLst/>
          </a:prstGeom>
          <a:noFill/>
        </p:spPr>
        <p:txBody>
          <a:bodyPr wrap="square" rtlCol="0">
            <a:spAutoFit/>
          </a:bodyPr>
          <a:lstStyle/>
          <a:p>
            <a:pPr fontAlgn="base"/>
            <a:r>
              <a:rPr lang="en-US" altLang="ko-KR" sz="1400" dirty="0">
                <a:solidFill>
                  <a:schemeClr val="accent1">
                    <a:lumMod val="50000"/>
                  </a:schemeClr>
                </a:solidFill>
                <a:latin typeface="+mj-ea"/>
                <a:ea typeface="+mj-ea"/>
              </a:rPr>
              <a:t>1890</a:t>
            </a:r>
            <a:r>
              <a:rPr lang="ko-KR" altLang="en-US" sz="1400" dirty="0">
                <a:solidFill>
                  <a:schemeClr val="accent1">
                    <a:lumMod val="50000"/>
                  </a:schemeClr>
                </a:solidFill>
                <a:latin typeface="+mj-ea"/>
                <a:ea typeface="+mj-ea"/>
              </a:rPr>
              <a:t>년 </a:t>
            </a:r>
            <a:r>
              <a:rPr lang="en-US" altLang="ko-KR" sz="1400" dirty="0" smtClean="0">
                <a:solidFill>
                  <a:schemeClr val="accent1">
                    <a:lumMod val="50000"/>
                  </a:schemeClr>
                </a:solidFill>
                <a:latin typeface="+mj-ea"/>
                <a:ea typeface="+mj-ea"/>
              </a:rPr>
              <a:t>‘</a:t>
            </a:r>
            <a:r>
              <a:rPr lang="ko-KR" altLang="en-US" sz="1400" dirty="0" err="1" smtClean="0">
                <a:solidFill>
                  <a:schemeClr val="accent1">
                    <a:lumMod val="50000"/>
                  </a:schemeClr>
                </a:solidFill>
                <a:latin typeface="+mj-ea"/>
                <a:ea typeface="+mj-ea"/>
              </a:rPr>
              <a:t>해양력이</a:t>
            </a:r>
            <a:r>
              <a:rPr lang="ko-KR" altLang="en-US" sz="1400" dirty="0" smtClean="0">
                <a:solidFill>
                  <a:schemeClr val="accent1">
                    <a:lumMod val="50000"/>
                  </a:schemeClr>
                </a:solidFill>
                <a:latin typeface="+mj-ea"/>
                <a:ea typeface="+mj-ea"/>
              </a:rPr>
              <a:t> </a:t>
            </a:r>
            <a:r>
              <a:rPr lang="ko-KR" altLang="en-US" sz="1400" dirty="0">
                <a:solidFill>
                  <a:schemeClr val="accent1">
                    <a:lumMod val="50000"/>
                  </a:schemeClr>
                </a:solidFill>
                <a:latin typeface="+mj-ea"/>
                <a:ea typeface="+mj-ea"/>
              </a:rPr>
              <a:t>역사에 미친 영향</a:t>
            </a:r>
            <a:r>
              <a:rPr lang="ko-KR" altLang="en-US" sz="1400" dirty="0" smtClean="0">
                <a:solidFill>
                  <a:schemeClr val="accent1">
                    <a:lumMod val="50000"/>
                  </a:schemeClr>
                </a:solidFill>
                <a:latin typeface="+mj-ea"/>
                <a:ea typeface="+mj-ea"/>
              </a:rPr>
              <a:t>’</a:t>
            </a:r>
            <a:r>
              <a:rPr lang="en-US" altLang="ko-KR" sz="1400" dirty="0" smtClean="0">
                <a:solidFill>
                  <a:schemeClr val="accent1">
                    <a:lumMod val="50000"/>
                  </a:schemeClr>
                </a:solidFill>
                <a:latin typeface="+mj-ea"/>
                <a:ea typeface="+mj-ea"/>
              </a:rPr>
              <a:t> </a:t>
            </a:r>
            <a:endParaRPr lang="ko-KR" altLang="en-US" sz="1400" dirty="0">
              <a:solidFill>
                <a:schemeClr val="accent1">
                  <a:lumMod val="50000"/>
                </a:schemeClr>
              </a:solidFill>
              <a:latin typeface="+mj-ea"/>
              <a:ea typeface="+mj-ea"/>
            </a:endParaRPr>
          </a:p>
        </p:txBody>
      </p:sp>
      <p:sp>
        <p:nvSpPr>
          <p:cNvPr id="8" name="TextBox 7"/>
          <p:cNvSpPr txBox="1"/>
          <p:nvPr/>
        </p:nvSpPr>
        <p:spPr>
          <a:xfrm>
            <a:off x="3499657" y="1562793"/>
            <a:ext cx="5070765" cy="954107"/>
          </a:xfrm>
          <a:prstGeom prst="rect">
            <a:avLst/>
          </a:prstGeom>
          <a:noFill/>
        </p:spPr>
        <p:txBody>
          <a:bodyPr wrap="square" rtlCol="0">
            <a:spAutoFit/>
          </a:bodyPr>
          <a:lstStyle/>
          <a:p>
            <a:pPr algn="just" fontAlgn="base"/>
            <a:r>
              <a:rPr lang="ko-KR" altLang="en-US" sz="1400" dirty="0" err="1">
                <a:latin typeface="HY견명조" panose="02030600000101010101" pitchFamily="18" charset="-127"/>
                <a:ea typeface="HY견명조" panose="02030600000101010101" pitchFamily="18" charset="-127"/>
              </a:rPr>
              <a:t>해양력이란</a:t>
            </a:r>
            <a:r>
              <a:rPr lang="ko-KR" altLang="en-US" sz="1400" dirty="0">
                <a:latin typeface="HY견명조" panose="02030600000101010101" pitchFamily="18" charset="-127"/>
                <a:ea typeface="HY견명조" panose="02030600000101010101" pitchFamily="18" charset="-127"/>
              </a:rPr>
              <a:t> ‘해역의 자유로운 사용을 확보하고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평시 </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전시 모두 자국의 상선과 군함 등이 자유롭게 항행할 수 있는 능력을 유지하고 반대로 상대국의 자유로운 항행을 저지하는 능력을 갖는 것’</a:t>
            </a:r>
          </a:p>
        </p:txBody>
      </p:sp>
      <p:sp>
        <p:nvSpPr>
          <p:cNvPr id="9" name="TextBox 8"/>
          <p:cNvSpPr txBox="1"/>
          <p:nvPr/>
        </p:nvSpPr>
        <p:spPr>
          <a:xfrm>
            <a:off x="3499659" y="2751513"/>
            <a:ext cx="5070763" cy="523220"/>
          </a:xfrm>
          <a:prstGeom prst="rect">
            <a:avLst/>
          </a:prstGeom>
          <a:noFill/>
        </p:spPr>
        <p:txBody>
          <a:bodyPr wrap="square" rtlCol="0">
            <a:spAutoFit/>
          </a:bodyPr>
          <a:lstStyle/>
          <a:p>
            <a:pPr algn="just" fontAlgn="base"/>
            <a:r>
              <a:rPr lang="ko-KR" altLang="en-US" sz="1400" dirty="0" smtClean="0">
                <a:latin typeface="HY견명조" panose="02030600000101010101" pitchFamily="18" charset="-127"/>
                <a:ea typeface="HY견명조" panose="02030600000101010101" pitchFamily="18" charset="-127"/>
              </a:rPr>
              <a:t>미국</a:t>
            </a:r>
            <a:r>
              <a:rPr lang="en-US" altLang="ko-KR" sz="1400" dirty="0" smtClean="0">
                <a:latin typeface="HY견명조" panose="02030600000101010101" pitchFamily="18" charset="-127"/>
                <a:ea typeface="HY견명조" panose="02030600000101010101" pitchFamily="18" charset="-127"/>
              </a:rPr>
              <a:t>. 1897</a:t>
            </a:r>
            <a:r>
              <a:rPr lang="ko-KR" altLang="en-US" sz="1400" dirty="0">
                <a:latin typeface="HY견명조" panose="02030600000101010101" pitchFamily="18" charset="-127"/>
                <a:ea typeface="HY견명조" panose="02030600000101010101" pitchFamily="18" charset="-127"/>
              </a:rPr>
              <a:t>∼</a:t>
            </a:r>
            <a:r>
              <a:rPr lang="en-US" altLang="ko-KR" sz="1400" dirty="0">
                <a:latin typeface="HY견명조" panose="02030600000101010101" pitchFamily="18" charset="-127"/>
                <a:ea typeface="HY견명조" panose="02030600000101010101" pitchFamily="18" charset="-127"/>
              </a:rPr>
              <a:t>1901</a:t>
            </a:r>
            <a:r>
              <a:rPr lang="ko-KR" altLang="en-US" sz="1400" dirty="0">
                <a:latin typeface="HY견명조" panose="02030600000101010101" pitchFamily="18" charset="-127"/>
                <a:ea typeface="HY견명조" panose="02030600000101010101" pitchFamily="18" charset="-127"/>
              </a:rPr>
              <a:t>년 </a:t>
            </a:r>
            <a:r>
              <a:rPr lang="ko-KR" altLang="en-US" sz="1400" dirty="0" err="1">
                <a:latin typeface="HY견명조" panose="02030600000101010101" pitchFamily="18" charset="-127"/>
                <a:ea typeface="HY견명조" panose="02030600000101010101" pitchFamily="18" charset="-127"/>
              </a:rPr>
              <a:t>매킨리</a:t>
            </a:r>
            <a:r>
              <a:rPr lang="ko-KR" altLang="en-US" sz="1400" dirty="0">
                <a:latin typeface="HY견명조" panose="02030600000101010101" pitchFamily="18" charset="-127"/>
                <a:ea typeface="HY견명조" panose="02030600000101010101" pitchFamily="18" charset="-127"/>
              </a:rPr>
              <a:t> 대통령이 해군력의 증강을 시작하고 </a:t>
            </a:r>
            <a:r>
              <a:rPr lang="en-US" altLang="ko-KR" sz="1400" dirty="0">
                <a:latin typeface="HY견명조" panose="02030600000101010101" pitchFamily="18" charset="-127"/>
                <a:ea typeface="HY견명조" panose="02030600000101010101" pitchFamily="18" charset="-127"/>
              </a:rPr>
              <a:t>1918</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1</a:t>
            </a:r>
            <a:r>
              <a:rPr lang="ko-KR" altLang="en-US" sz="1400" dirty="0">
                <a:latin typeface="HY견명조" panose="02030600000101010101" pitchFamily="18" charset="-127"/>
                <a:ea typeface="HY견명조" panose="02030600000101010101" pitchFamily="18" charset="-127"/>
              </a:rPr>
              <a:t>차 대전의 승리와 함께 강대국으로 부상</a:t>
            </a:r>
          </a:p>
        </p:txBody>
      </p:sp>
      <p:sp>
        <p:nvSpPr>
          <p:cNvPr id="10" name="TextBox 9"/>
          <p:cNvSpPr txBox="1"/>
          <p:nvPr/>
        </p:nvSpPr>
        <p:spPr>
          <a:xfrm>
            <a:off x="3499657" y="3509346"/>
            <a:ext cx="5070764" cy="523220"/>
          </a:xfrm>
          <a:prstGeom prst="rect">
            <a:avLst/>
          </a:prstGeom>
          <a:noFill/>
        </p:spPr>
        <p:txBody>
          <a:bodyPr wrap="square" rtlCol="0">
            <a:spAutoFit/>
          </a:bodyPr>
          <a:lstStyle/>
          <a:p>
            <a:pPr algn="just" fontAlgn="base"/>
            <a:r>
              <a:rPr lang="ko-KR" altLang="en-US" sz="1400" dirty="0" smtClean="0">
                <a:latin typeface="HY견명조" panose="02030600000101010101" pitchFamily="18" charset="-127"/>
                <a:ea typeface="HY견명조" panose="02030600000101010101" pitchFamily="18" charset="-127"/>
              </a:rPr>
              <a:t>일본</a:t>
            </a:r>
            <a:r>
              <a:rPr lang="en-US" altLang="ko-KR" sz="1400" dirty="0" smtClean="0">
                <a:latin typeface="HY견명조" panose="02030600000101010101" pitchFamily="18" charset="-127"/>
                <a:ea typeface="HY견명조" panose="02030600000101010101" pitchFamily="18" charset="-127"/>
              </a:rPr>
              <a:t>. 1890</a:t>
            </a:r>
            <a:r>
              <a:rPr lang="ko-KR" altLang="en-US" sz="1400" dirty="0" smtClean="0">
                <a:latin typeface="HY견명조" panose="02030600000101010101" pitchFamily="18" charset="-127"/>
                <a:ea typeface="HY견명조" panose="02030600000101010101" pitchFamily="18" charset="-127"/>
              </a:rPr>
              <a:t>년 </a:t>
            </a:r>
            <a:r>
              <a:rPr lang="ko-KR" altLang="en-US" sz="1400" dirty="0" err="1" smtClean="0">
                <a:latin typeface="HY견명조" panose="02030600000101010101" pitchFamily="18" charset="-127"/>
                <a:ea typeface="HY견명조" panose="02030600000101010101" pitchFamily="18" charset="-127"/>
              </a:rPr>
              <a:t>가네코</a:t>
            </a:r>
            <a:r>
              <a:rPr lang="ko-KR" altLang="en-US" sz="1400" dirty="0" smtClean="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겐타로</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金子堅太郞</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가 ‘해상권력사론</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海上權力史論</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이름으로 </a:t>
            </a:r>
            <a:r>
              <a:rPr lang="ko-KR" altLang="en-US" sz="1400" dirty="0" smtClean="0">
                <a:latin typeface="HY견명조" panose="02030600000101010101" pitchFamily="18" charset="-127"/>
                <a:ea typeface="HY견명조" panose="02030600000101010101" pitchFamily="18" charset="-127"/>
              </a:rPr>
              <a:t>초역해 </a:t>
            </a:r>
            <a:r>
              <a:rPr lang="ko-KR" altLang="en-US" sz="1400" dirty="0">
                <a:latin typeface="HY견명조" panose="02030600000101010101" pitchFamily="18" charset="-127"/>
                <a:ea typeface="HY견명조" panose="02030600000101010101" pitchFamily="18" charset="-127"/>
              </a:rPr>
              <a:t>일본 해군에 </a:t>
            </a:r>
            <a:r>
              <a:rPr lang="ko-KR" altLang="en-US" sz="1400" dirty="0" smtClean="0">
                <a:latin typeface="HY견명조" panose="02030600000101010101" pitchFamily="18" charset="-127"/>
                <a:ea typeface="HY견명조" panose="02030600000101010101" pitchFamily="18" charset="-127"/>
              </a:rPr>
              <a:t>전함</a:t>
            </a:r>
            <a:r>
              <a:rPr lang="en-US" altLang="ko-KR" sz="1400" dirty="0" smtClean="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1" name="TextBox 10"/>
          <p:cNvSpPr txBox="1"/>
          <p:nvPr/>
        </p:nvSpPr>
        <p:spPr>
          <a:xfrm>
            <a:off x="3499657" y="4188652"/>
            <a:ext cx="5070764" cy="1169551"/>
          </a:xfrm>
          <a:prstGeom prst="rect">
            <a:avLst/>
          </a:prstGeom>
          <a:noFill/>
        </p:spPr>
        <p:txBody>
          <a:bodyPr wrap="square" rtlCol="0">
            <a:spAutoFit/>
          </a:bodyPr>
          <a:lstStyle/>
          <a:p>
            <a:pPr algn="just" fontAlgn="base"/>
            <a:r>
              <a:rPr lang="ko-KR" altLang="en-US" sz="1400" dirty="0" smtClean="0">
                <a:latin typeface="HY견명조" panose="02030600000101010101" pitchFamily="18" charset="-127"/>
                <a:ea typeface="HY견명조" panose="02030600000101010101" pitchFamily="18" charset="-127"/>
              </a:rPr>
              <a:t>중국</a:t>
            </a:r>
            <a:r>
              <a:rPr lang="en-US" altLang="ko-KR" sz="1400" dirty="0" smtClean="0">
                <a:latin typeface="HY견명조" panose="02030600000101010101" pitchFamily="18" charset="-127"/>
                <a:ea typeface="HY견명조" panose="02030600000101010101" pitchFamily="18" charset="-127"/>
              </a:rPr>
              <a:t>. 1900</a:t>
            </a:r>
            <a:r>
              <a:rPr lang="ko-KR" altLang="en-US" sz="1400" dirty="0">
                <a:latin typeface="HY견명조" panose="02030600000101010101" pitchFamily="18" charset="-127"/>
                <a:ea typeface="HY견명조" panose="02030600000101010101" pitchFamily="18" charset="-127"/>
              </a:rPr>
              <a:t>년 </a:t>
            </a:r>
            <a:r>
              <a:rPr lang="en-US" altLang="ko-KR" sz="1400" dirty="0">
                <a:latin typeface="HY견명조" panose="02030600000101010101" pitchFamily="18" charset="-127"/>
                <a:ea typeface="HY견명조" panose="02030600000101010101" pitchFamily="18" charset="-127"/>
              </a:rPr>
              <a:t>3</a:t>
            </a:r>
            <a:r>
              <a:rPr lang="ko-KR" altLang="en-US" sz="1400" dirty="0">
                <a:latin typeface="HY견명조" panose="02030600000101010101" pitchFamily="18" charset="-127"/>
                <a:ea typeface="HY견명조" panose="02030600000101010101" pitchFamily="18" charset="-127"/>
              </a:rPr>
              <a:t>월 상해에서 ‘</a:t>
            </a:r>
            <a:r>
              <a:rPr lang="ko-KR" altLang="en-US" sz="1400" dirty="0" err="1">
                <a:latin typeface="HY견명조" panose="02030600000101010101" pitchFamily="18" charset="-127"/>
                <a:ea typeface="HY견명조" panose="02030600000101010101" pitchFamily="18" charset="-127"/>
              </a:rPr>
              <a:t>동아시보</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東亞時報</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에 처음으로 번역</a:t>
            </a:r>
            <a:r>
              <a:rPr lang="en-US" altLang="ko-KR"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소개</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그러나 </a:t>
            </a:r>
            <a:r>
              <a:rPr lang="en-US" altLang="ko-KR" sz="1400" dirty="0">
                <a:latin typeface="HY견명조" panose="02030600000101010101" pitchFamily="18" charset="-127"/>
                <a:ea typeface="HY견명조" panose="02030600000101010101" pitchFamily="18" charset="-127"/>
              </a:rPr>
              <a:t>1</a:t>
            </a:r>
            <a:r>
              <a:rPr lang="ko-KR" altLang="en-US" sz="1400" dirty="0">
                <a:latin typeface="HY견명조" panose="02030600000101010101" pitchFamily="18" charset="-127"/>
                <a:ea typeface="HY견명조" panose="02030600000101010101" pitchFamily="18" charset="-127"/>
              </a:rPr>
              <a:t>장 </a:t>
            </a:r>
            <a:r>
              <a:rPr lang="en-US" altLang="ko-KR" sz="1400" dirty="0">
                <a:latin typeface="HY견명조" panose="02030600000101010101" pitchFamily="18" charset="-127"/>
                <a:ea typeface="HY견명조" panose="02030600000101010101" pitchFamily="18" charset="-127"/>
              </a:rPr>
              <a:t>1</a:t>
            </a:r>
            <a:r>
              <a:rPr lang="ko-KR" altLang="en-US" sz="1400" dirty="0">
                <a:latin typeface="HY견명조" panose="02030600000101010101" pitchFamily="18" charset="-127"/>
                <a:ea typeface="HY견명조" panose="02030600000101010101" pitchFamily="18" charset="-127"/>
              </a:rPr>
              <a:t>절에서 </a:t>
            </a:r>
            <a:r>
              <a:rPr lang="ko-KR" altLang="en-US" sz="1400" dirty="0" smtClean="0">
                <a:latin typeface="HY견명조" panose="02030600000101010101" pitchFamily="18" charset="-127"/>
                <a:ea typeface="HY견명조" panose="02030600000101010101" pitchFamily="18" charset="-127"/>
              </a:rPr>
              <a:t>중단</a:t>
            </a:r>
            <a:r>
              <a:rPr lang="en-US" altLang="ko-KR" sz="1400" dirty="0" smtClean="0">
                <a:latin typeface="HY견명조" panose="02030600000101010101" pitchFamily="18" charset="-127"/>
                <a:ea typeface="HY견명조" panose="02030600000101010101" pitchFamily="18" charset="-127"/>
              </a:rPr>
              <a:t>. 1910</a:t>
            </a:r>
            <a:r>
              <a:rPr lang="ko-KR" altLang="en-US" sz="1400" dirty="0">
                <a:latin typeface="HY견명조" panose="02030600000101010101" pitchFamily="18" charset="-127"/>
                <a:ea typeface="HY견명조" panose="02030600000101010101" pitchFamily="18" charset="-127"/>
              </a:rPr>
              <a:t>년 전후에 잡지 ‘해군</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海軍</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에 ‘해상권력요소론</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海上權力要素論</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이라는 제목으로 번역</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소개되었으나 역시 완역되지는 </a:t>
            </a:r>
            <a:r>
              <a:rPr lang="ko-KR" altLang="en-US" sz="1400" dirty="0" smtClean="0">
                <a:latin typeface="HY견명조" panose="02030600000101010101" pitchFamily="18" charset="-127"/>
                <a:ea typeface="HY견명조" panose="02030600000101010101" pitchFamily="18" charset="-127"/>
              </a:rPr>
              <a:t>못함</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 </a:t>
            </a:r>
            <a:r>
              <a:rPr lang="en-US" altLang="ko-KR" sz="1400" dirty="0">
                <a:latin typeface="HY견명조" panose="02030600000101010101" pitchFamily="18" charset="-127"/>
                <a:ea typeface="HY견명조" panose="02030600000101010101" pitchFamily="18" charset="-127"/>
              </a:rPr>
              <a:t>2000</a:t>
            </a:r>
            <a:r>
              <a:rPr lang="ko-KR" altLang="en-US" sz="1400" dirty="0">
                <a:latin typeface="HY견명조" panose="02030600000101010101" pitchFamily="18" charset="-127"/>
                <a:ea typeface="HY견명조" panose="02030600000101010101" pitchFamily="18" charset="-127"/>
              </a:rPr>
              <a:t>년 이후 </a:t>
            </a:r>
            <a:r>
              <a:rPr lang="ko-KR" altLang="en-US" sz="1400" dirty="0" smtClean="0">
                <a:latin typeface="HY견명조" panose="02030600000101010101" pitchFamily="18" charset="-127"/>
                <a:ea typeface="HY견명조" panose="02030600000101010101" pitchFamily="18" charset="-127"/>
              </a:rPr>
              <a:t>미친 </a:t>
            </a:r>
            <a:r>
              <a:rPr lang="ko-KR" altLang="en-US" sz="1400" dirty="0">
                <a:latin typeface="HY견명조" panose="02030600000101010101" pitchFamily="18" charset="-127"/>
                <a:ea typeface="HY견명조" panose="02030600000101010101" pitchFamily="18" charset="-127"/>
              </a:rPr>
              <a:t>듯이 번역되고 있는 </a:t>
            </a:r>
            <a:r>
              <a:rPr lang="ko-KR" altLang="en-US" sz="1400" dirty="0" smtClean="0">
                <a:latin typeface="HY견명조" panose="02030600000101010101" pitchFamily="18" charset="-127"/>
                <a:ea typeface="HY견명조" panose="02030600000101010101" pitchFamily="18" charset="-127"/>
              </a:rPr>
              <a:t>실정</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12" name="TextBox 11"/>
          <p:cNvSpPr txBox="1"/>
          <p:nvPr/>
        </p:nvSpPr>
        <p:spPr>
          <a:xfrm>
            <a:off x="3499657" y="5627716"/>
            <a:ext cx="5070764" cy="523220"/>
          </a:xfrm>
          <a:prstGeom prst="rect">
            <a:avLst/>
          </a:prstGeom>
          <a:noFill/>
        </p:spPr>
        <p:txBody>
          <a:bodyPr wrap="square" rtlCol="0">
            <a:spAutoFit/>
          </a:bodyPr>
          <a:lstStyle/>
          <a:p>
            <a:pPr algn="just" fontAlgn="base"/>
            <a:r>
              <a:rPr lang="ko-KR" altLang="en-US" sz="1400" dirty="0" smtClean="0">
                <a:latin typeface="HY견명조" panose="02030600000101010101" pitchFamily="18" charset="-127"/>
                <a:ea typeface="HY견명조" panose="02030600000101010101" pitchFamily="18" charset="-127"/>
              </a:rPr>
              <a:t>대한민국</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책이 발간된 지 무려 </a:t>
            </a:r>
            <a:r>
              <a:rPr lang="en-US" altLang="ko-KR" sz="1400" dirty="0">
                <a:latin typeface="HY견명조" panose="02030600000101010101" pitchFamily="18" charset="-127"/>
                <a:ea typeface="HY견명조" panose="02030600000101010101" pitchFamily="18" charset="-127"/>
              </a:rPr>
              <a:t>109</a:t>
            </a:r>
            <a:r>
              <a:rPr lang="ko-KR" altLang="en-US" sz="1400" dirty="0">
                <a:latin typeface="HY견명조" panose="02030600000101010101" pitchFamily="18" charset="-127"/>
                <a:ea typeface="HY견명조" panose="02030600000101010101" pitchFamily="18" charset="-127"/>
              </a:rPr>
              <a:t>년 만인 </a:t>
            </a:r>
            <a:r>
              <a:rPr lang="en-US" altLang="ko-KR" sz="1400" dirty="0">
                <a:latin typeface="HY견명조" panose="02030600000101010101" pitchFamily="18" charset="-127"/>
                <a:ea typeface="HY견명조" panose="02030600000101010101" pitchFamily="18" charset="-127"/>
              </a:rPr>
              <a:t>1999</a:t>
            </a:r>
            <a:r>
              <a:rPr lang="ko-KR" altLang="en-US" sz="1400" dirty="0" smtClean="0">
                <a:latin typeface="HY견명조" panose="02030600000101010101" pitchFamily="18" charset="-127"/>
                <a:ea typeface="HY견명조" panose="02030600000101010101" pitchFamily="18" charset="-127"/>
              </a:rPr>
              <a:t>년에 처음 번역 소개</a:t>
            </a:r>
            <a:r>
              <a:rPr lang="en-US" altLang="ko-KR" sz="1400" dirty="0" smtClean="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169993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972" y="1371600"/>
            <a:ext cx="5587875" cy="4626587"/>
          </a:xfrm>
          <a:prstGeom prst="rect">
            <a:avLst/>
          </a:prstGeom>
        </p:spPr>
      </p:pic>
      <p:sp>
        <p:nvSpPr>
          <p:cNvPr id="9" name="TextBox 8"/>
          <p:cNvSpPr txBox="1"/>
          <p:nvPr/>
        </p:nvSpPr>
        <p:spPr>
          <a:xfrm>
            <a:off x="922711" y="1456043"/>
            <a:ext cx="1504605" cy="461665"/>
          </a:xfrm>
          <a:prstGeom prst="rect">
            <a:avLst/>
          </a:prstGeom>
          <a:noFill/>
        </p:spPr>
        <p:txBody>
          <a:bodyPr wrap="square" rtlCol="0">
            <a:spAutoFit/>
          </a:bodyPr>
          <a:lstStyle/>
          <a:p>
            <a:pPr algn="just" fontAlgn="base"/>
            <a:r>
              <a:rPr lang="en-US" altLang="ko-KR" sz="1200" dirty="0">
                <a:solidFill>
                  <a:srgbClr val="FF0000"/>
                </a:solidFill>
              </a:rPr>
              <a:t>414</a:t>
            </a:r>
            <a:r>
              <a:rPr lang="ko-KR" altLang="en-US" sz="1200" dirty="0">
                <a:solidFill>
                  <a:srgbClr val="FF0000"/>
                </a:solidFill>
              </a:rPr>
              <a:t>년 </a:t>
            </a:r>
            <a:r>
              <a:rPr lang="ko-KR" altLang="en-US" sz="1200" dirty="0" err="1">
                <a:solidFill>
                  <a:srgbClr val="FF0000"/>
                </a:solidFill>
              </a:rPr>
              <a:t>장수왕</a:t>
            </a:r>
            <a:r>
              <a:rPr lang="en-US" altLang="ko-KR" sz="1200" dirty="0" smtClean="0">
                <a:solidFill>
                  <a:srgbClr val="FF0000"/>
                </a:solidFill>
              </a:rPr>
              <a:t>,</a:t>
            </a:r>
          </a:p>
          <a:p>
            <a:pPr algn="just" fontAlgn="base"/>
            <a:r>
              <a:rPr lang="ko-KR" altLang="en-US" sz="1200" dirty="0" smtClean="0">
                <a:solidFill>
                  <a:srgbClr val="FF0000"/>
                </a:solidFill>
              </a:rPr>
              <a:t>광개토대왕비 건립</a:t>
            </a:r>
            <a:endParaRPr lang="ko-KR" altLang="en-US" sz="1200" dirty="0">
              <a:solidFill>
                <a:srgbClr val="FF0000"/>
              </a:solidFill>
            </a:endParaRPr>
          </a:p>
        </p:txBody>
      </p:sp>
      <p:sp>
        <p:nvSpPr>
          <p:cNvPr id="25" name="TextBox 24"/>
          <p:cNvSpPr txBox="1"/>
          <p:nvPr/>
        </p:nvSpPr>
        <p:spPr>
          <a:xfrm>
            <a:off x="1127797" y="2231656"/>
            <a:ext cx="1766633" cy="461665"/>
          </a:xfrm>
          <a:prstGeom prst="rect">
            <a:avLst/>
          </a:prstGeom>
          <a:noFill/>
        </p:spPr>
        <p:txBody>
          <a:bodyPr wrap="square" rtlCol="0">
            <a:spAutoFit/>
          </a:bodyPr>
          <a:lstStyle/>
          <a:p>
            <a:pPr algn="just" fontAlgn="base"/>
            <a:r>
              <a:rPr lang="en-US" altLang="ko-KR" sz="1200" dirty="0">
                <a:solidFill>
                  <a:srgbClr val="FF0000"/>
                </a:solidFill>
              </a:rPr>
              <a:t>468</a:t>
            </a:r>
            <a:r>
              <a:rPr lang="ko-KR" altLang="en-US" sz="1200" dirty="0">
                <a:solidFill>
                  <a:srgbClr val="FF0000"/>
                </a:solidFill>
              </a:rPr>
              <a:t>년 고구려 </a:t>
            </a:r>
            <a:r>
              <a:rPr lang="ko-KR" altLang="en-US" sz="1200" dirty="0" err="1">
                <a:solidFill>
                  <a:srgbClr val="FF0000"/>
                </a:solidFill>
              </a:rPr>
              <a:t>장수왕</a:t>
            </a:r>
            <a:r>
              <a:rPr lang="en-US" altLang="ko-KR" sz="1200" dirty="0">
                <a:solidFill>
                  <a:srgbClr val="FF0000"/>
                </a:solidFill>
              </a:rPr>
              <a:t>, </a:t>
            </a:r>
            <a:r>
              <a:rPr lang="ko-KR" altLang="en-US" sz="1200" dirty="0">
                <a:solidFill>
                  <a:srgbClr val="FF0000"/>
                </a:solidFill>
              </a:rPr>
              <a:t>동해 </a:t>
            </a:r>
            <a:r>
              <a:rPr lang="ko-KR" altLang="en-US" sz="1200" dirty="0" err="1">
                <a:solidFill>
                  <a:srgbClr val="FF0000"/>
                </a:solidFill>
              </a:rPr>
              <a:t>실직주</a:t>
            </a:r>
            <a:r>
              <a:rPr lang="en-US" altLang="ko-KR" sz="1200" dirty="0">
                <a:solidFill>
                  <a:srgbClr val="FF0000"/>
                </a:solidFill>
              </a:rPr>
              <a:t>(</a:t>
            </a:r>
            <a:r>
              <a:rPr lang="ko-KR" altLang="en-US" sz="1200" dirty="0">
                <a:solidFill>
                  <a:srgbClr val="FF0000"/>
                </a:solidFill>
              </a:rPr>
              <a:t>삼척</a:t>
            </a:r>
            <a:r>
              <a:rPr lang="en-US" altLang="ko-KR" sz="1200" dirty="0">
                <a:solidFill>
                  <a:srgbClr val="FF0000"/>
                </a:solidFill>
              </a:rPr>
              <a:t>) </a:t>
            </a:r>
            <a:r>
              <a:rPr lang="ko-KR" altLang="en-US" sz="1200" dirty="0">
                <a:solidFill>
                  <a:srgbClr val="FF0000"/>
                </a:solidFill>
              </a:rPr>
              <a:t>공격</a:t>
            </a:r>
            <a:r>
              <a:rPr lang="en-US" altLang="ko-KR" sz="1200" dirty="0">
                <a:solidFill>
                  <a:srgbClr val="FF0000"/>
                </a:solidFill>
              </a:rPr>
              <a:t>.</a:t>
            </a:r>
            <a:endParaRPr lang="ko-KR" altLang="en-US" sz="1200" dirty="0">
              <a:solidFill>
                <a:srgbClr val="FF0000"/>
              </a:solidFill>
            </a:endParaRPr>
          </a:p>
        </p:txBody>
      </p:sp>
      <p:cxnSp>
        <p:nvCxnSpPr>
          <p:cNvPr id="33" name="구부러진 연결선 32"/>
          <p:cNvCxnSpPr/>
          <p:nvPr/>
        </p:nvCxnSpPr>
        <p:spPr>
          <a:xfrm rot="16200000" flipH="1">
            <a:off x="1445048" y="3308464"/>
            <a:ext cx="1820487" cy="739833"/>
          </a:xfrm>
          <a:prstGeom prst="curvedConnector3">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427694" y="1323715"/>
            <a:ext cx="2186247" cy="1815882"/>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a:t>
            </a:r>
            <a:r>
              <a:rPr lang="ko-KR" altLang="en-US" sz="1400" dirty="0" err="1">
                <a:latin typeface="HY견명조" panose="02030600000101010101" pitchFamily="18" charset="-127"/>
                <a:ea typeface="HY견명조" panose="02030600000101010101" pitchFamily="18" charset="-127"/>
              </a:rPr>
              <a:t>백잔신라</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百殘新羅</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는 </a:t>
            </a:r>
            <a:r>
              <a:rPr lang="ko-KR" altLang="en-US" sz="1400" dirty="0" err="1">
                <a:latin typeface="HY견명조" panose="02030600000101010101" pitchFamily="18" charset="-127"/>
                <a:ea typeface="HY견명조" panose="02030600000101010101" pitchFamily="18" charset="-127"/>
              </a:rPr>
              <a:t>구시속민</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舊是屬民</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유래조공</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由來朝貢</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하다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그런데 왜</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倭</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가 신묘년</a:t>
            </a:r>
            <a:r>
              <a:rPr lang="en-US" altLang="ko-KR" sz="1400" dirty="0">
                <a:latin typeface="HY견명조" panose="02030600000101010101" pitchFamily="18" charset="-127"/>
                <a:ea typeface="HY견명조" panose="02030600000101010101" pitchFamily="18" charset="-127"/>
              </a:rPr>
              <a:t>(391</a:t>
            </a:r>
            <a:r>
              <a:rPr lang="ko-KR" altLang="en-US" sz="1400" dirty="0">
                <a:latin typeface="HY견명조" panose="02030600000101010101" pitchFamily="18" charset="-127"/>
                <a:ea typeface="HY견명조" panose="02030600000101010101" pitchFamily="18" charset="-127"/>
              </a:rPr>
              <a:t>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에 바다를 건너와서 百濟□□</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新</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羅를 공격하여 신민</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臣民</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으로 삼았다</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36" name="TextBox 35"/>
          <p:cNvSpPr txBox="1"/>
          <p:nvPr/>
        </p:nvSpPr>
        <p:spPr>
          <a:xfrm>
            <a:off x="2891464" y="4244216"/>
            <a:ext cx="1471352" cy="461665"/>
          </a:xfrm>
          <a:prstGeom prst="rect">
            <a:avLst/>
          </a:prstGeom>
          <a:noFill/>
        </p:spPr>
        <p:txBody>
          <a:bodyPr wrap="square" rtlCol="0">
            <a:spAutoFit/>
          </a:bodyPr>
          <a:lstStyle/>
          <a:p>
            <a:r>
              <a:rPr lang="en-US" altLang="ko-KR" sz="1200" dirty="0" smtClean="0">
                <a:solidFill>
                  <a:srgbClr val="FF0000"/>
                </a:solidFill>
              </a:rPr>
              <a:t>512</a:t>
            </a:r>
            <a:r>
              <a:rPr lang="ko-KR" altLang="en-US" sz="1200" dirty="0" smtClean="0">
                <a:solidFill>
                  <a:srgbClr val="FF0000"/>
                </a:solidFill>
              </a:rPr>
              <a:t>년 신라 우산국 정벌</a:t>
            </a:r>
            <a:endParaRPr lang="ko-KR" altLang="en-US" sz="1200" dirty="0">
              <a:solidFill>
                <a:srgbClr val="FF0000"/>
              </a:solidFill>
            </a:endParaRPr>
          </a:p>
        </p:txBody>
      </p:sp>
      <p:cxnSp>
        <p:nvCxnSpPr>
          <p:cNvPr id="38" name="구부러진 연결선 37"/>
          <p:cNvCxnSpPr/>
          <p:nvPr/>
        </p:nvCxnSpPr>
        <p:spPr>
          <a:xfrm rot="5400000" flipH="1" flipV="1">
            <a:off x="2753443" y="4255938"/>
            <a:ext cx="390697" cy="274674"/>
          </a:xfrm>
          <a:prstGeom prst="curvedConnector3">
            <a:avLst>
              <a:gd name="adj1" fmla="val 113830"/>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089309" y="4497754"/>
            <a:ext cx="1274636" cy="461665"/>
          </a:xfrm>
          <a:prstGeom prst="rect">
            <a:avLst/>
          </a:prstGeom>
          <a:noFill/>
        </p:spPr>
        <p:txBody>
          <a:bodyPr wrap="square" rtlCol="0">
            <a:spAutoFit/>
          </a:bodyPr>
          <a:lstStyle/>
          <a:p>
            <a:pPr algn="just"/>
            <a:r>
              <a:rPr lang="en-US" altLang="ko-KR" sz="1200" dirty="0" smtClean="0">
                <a:solidFill>
                  <a:srgbClr val="FF0000"/>
                </a:solidFill>
              </a:rPr>
              <a:t>532</a:t>
            </a:r>
            <a:r>
              <a:rPr lang="ko-KR" altLang="en-US" sz="1200" dirty="0" smtClean="0">
                <a:solidFill>
                  <a:srgbClr val="FF0000"/>
                </a:solidFill>
              </a:rPr>
              <a:t>년 신라 금관가야 복속</a:t>
            </a:r>
            <a:endParaRPr lang="ko-KR" altLang="en-US" sz="1200" dirty="0">
              <a:solidFill>
                <a:srgbClr val="FF0000"/>
              </a:solidFill>
            </a:endParaRPr>
          </a:p>
        </p:txBody>
      </p:sp>
      <p:cxnSp>
        <p:nvCxnSpPr>
          <p:cNvPr id="43" name="구부러진 연결선 42"/>
          <p:cNvCxnSpPr/>
          <p:nvPr/>
        </p:nvCxnSpPr>
        <p:spPr>
          <a:xfrm rot="5400000">
            <a:off x="2486382" y="4695814"/>
            <a:ext cx="432263" cy="217883"/>
          </a:xfrm>
          <a:prstGeom prst="curvedConnector3">
            <a:avLst>
              <a:gd name="adj1" fmla="val 101923"/>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125008" y="5050861"/>
            <a:ext cx="1230283" cy="461665"/>
          </a:xfrm>
          <a:prstGeom prst="rect">
            <a:avLst/>
          </a:prstGeom>
          <a:noFill/>
        </p:spPr>
        <p:txBody>
          <a:bodyPr wrap="square" rtlCol="0">
            <a:spAutoFit/>
          </a:bodyPr>
          <a:lstStyle/>
          <a:p>
            <a:pPr algn="just" fontAlgn="base"/>
            <a:r>
              <a:rPr lang="en-US" altLang="ko-KR" sz="1200" dirty="0">
                <a:solidFill>
                  <a:srgbClr val="FF0000"/>
                </a:solidFill>
              </a:rPr>
              <a:t>565</a:t>
            </a:r>
            <a:r>
              <a:rPr lang="ko-KR" altLang="en-US" sz="1200" dirty="0">
                <a:solidFill>
                  <a:srgbClr val="FF0000"/>
                </a:solidFill>
              </a:rPr>
              <a:t>년 신라</a:t>
            </a:r>
            <a:r>
              <a:rPr lang="en-US" altLang="ko-KR" sz="1200" dirty="0">
                <a:solidFill>
                  <a:srgbClr val="FF0000"/>
                </a:solidFill>
              </a:rPr>
              <a:t>, </a:t>
            </a:r>
            <a:r>
              <a:rPr lang="ko-KR" altLang="en-US" sz="1200" dirty="0">
                <a:solidFill>
                  <a:srgbClr val="FF0000"/>
                </a:solidFill>
              </a:rPr>
              <a:t>가야의 완전 병합</a:t>
            </a:r>
          </a:p>
        </p:txBody>
      </p:sp>
      <p:sp>
        <p:nvSpPr>
          <p:cNvPr id="51" name="TextBox 50"/>
          <p:cNvSpPr txBox="1"/>
          <p:nvPr/>
        </p:nvSpPr>
        <p:spPr>
          <a:xfrm>
            <a:off x="6438535" y="3302060"/>
            <a:ext cx="2186247" cy="738664"/>
          </a:xfrm>
          <a:prstGeom prst="rect">
            <a:avLst/>
          </a:prstGeom>
          <a:noFill/>
        </p:spPr>
        <p:txBody>
          <a:bodyPr wrap="square" rtlCol="0">
            <a:spAutoFit/>
          </a:bodyPr>
          <a:lstStyle/>
          <a:p>
            <a:pPr algn="just"/>
            <a:r>
              <a:rPr lang="ko-KR" altLang="en-US" sz="1400" dirty="0" smtClean="0">
                <a:latin typeface="HY견명조" panose="02030600000101010101" pitchFamily="18" charset="-127"/>
                <a:ea typeface="HY견명조" panose="02030600000101010101" pitchFamily="18" charset="-127"/>
              </a:rPr>
              <a:t>신라의 가야 병합은 </a:t>
            </a:r>
            <a:r>
              <a:rPr lang="ko-KR" altLang="en-US" sz="1400" dirty="0" err="1" smtClean="0">
                <a:latin typeface="HY견명조" panose="02030600000101010101" pitchFamily="18" charset="-127"/>
                <a:ea typeface="HY견명조" panose="02030600000101010101" pitchFamily="18" charset="-127"/>
              </a:rPr>
              <a:t>해양력의</a:t>
            </a:r>
            <a:r>
              <a:rPr lang="ko-KR" altLang="en-US" sz="1400" dirty="0" smtClean="0">
                <a:latin typeface="HY견명조" panose="02030600000101010101" pitchFamily="18" charset="-127"/>
                <a:ea typeface="HY견명조" panose="02030600000101010101" pitchFamily="18" charset="-127"/>
              </a:rPr>
              <a:t> 완비를 의미함</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삼국통일의 기반 완성</a:t>
            </a:r>
            <a:endParaRPr lang="ko-KR" altLang="en-US" sz="1400" dirty="0">
              <a:latin typeface="HY견명조" panose="02030600000101010101" pitchFamily="18" charset="-127"/>
              <a:ea typeface="HY견명조" panose="02030600000101010101" pitchFamily="18" charset="-127"/>
            </a:endParaRPr>
          </a:p>
        </p:txBody>
      </p:sp>
      <p:sp>
        <p:nvSpPr>
          <p:cNvPr id="52" name="TextBox 51"/>
          <p:cNvSpPr txBox="1"/>
          <p:nvPr/>
        </p:nvSpPr>
        <p:spPr>
          <a:xfrm>
            <a:off x="917874" y="3179593"/>
            <a:ext cx="1288472" cy="461665"/>
          </a:xfrm>
          <a:prstGeom prst="rect">
            <a:avLst/>
          </a:prstGeom>
          <a:noFill/>
        </p:spPr>
        <p:txBody>
          <a:bodyPr wrap="square" rtlCol="0">
            <a:spAutoFit/>
          </a:bodyPr>
          <a:lstStyle/>
          <a:p>
            <a:r>
              <a:rPr lang="en-US" altLang="ko-KR" sz="1200" dirty="0" smtClean="0">
                <a:solidFill>
                  <a:srgbClr val="FF0000"/>
                </a:solidFill>
              </a:rPr>
              <a:t>556</a:t>
            </a:r>
            <a:r>
              <a:rPr lang="ko-KR" altLang="en-US" sz="1200" dirty="0" smtClean="0">
                <a:solidFill>
                  <a:srgbClr val="FF0000"/>
                </a:solidFill>
              </a:rPr>
              <a:t>년 신라</a:t>
            </a:r>
            <a:endParaRPr lang="en-US" altLang="ko-KR" sz="1200" dirty="0" smtClean="0">
              <a:solidFill>
                <a:srgbClr val="FF0000"/>
              </a:solidFill>
            </a:endParaRPr>
          </a:p>
          <a:p>
            <a:r>
              <a:rPr lang="ko-KR" altLang="en-US" sz="1200" dirty="0" err="1" smtClean="0">
                <a:solidFill>
                  <a:srgbClr val="FF0000"/>
                </a:solidFill>
              </a:rPr>
              <a:t>원산만까지</a:t>
            </a:r>
            <a:r>
              <a:rPr lang="ko-KR" altLang="en-US" sz="1200" dirty="0" smtClean="0">
                <a:solidFill>
                  <a:srgbClr val="FF0000"/>
                </a:solidFill>
              </a:rPr>
              <a:t> 진출 </a:t>
            </a:r>
            <a:endParaRPr lang="ko-KR" altLang="en-US" sz="1200" dirty="0">
              <a:solidFill>
                <a:srgbClr val="FF0000"/>
              </a:solidFill>
            </a:endParaRPr>
          </a:p>
        </p:txBody>
      </p:sp>
      <p:cxnSp>
        <p:nvCxnSpPr>
          <p:cNvPr id="56" name="구부러진 연결선 55"/>
          <p:cNvCxnSpPr/>
          <p:nvPr/>
        </p:nvCxnSpPr>
        <p:spPr>
          <a:xfrm rot="16200000" flipV="1">
            <a:off x="2014789" y="3791959"/>
            <a:ext cx="1209192" cy="384138"/>
          </a:xfrm>
          <a:prstGeom prst="curvedConnector3">
            <a:avLst>
              <a:gd name="adj1" fmla="val 80936"/>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086129" y="2490245"/>
            <a:ext cx="1629295" cy="461665"/>
          </a:xfrm>
          <a:prstGeom prst="rect">
            <a:avLst/>
          </a:prstGeom>
          <a:noFill/>
        </p:spPr>
        <p:txBody>
          <a:bodyPr wrap="square" rtlCol="0">
            <a:spAutoFit/>
          </a:bodyPr>
          <a:lstStyle/>
          <a:p>
            <a:pPr algn="just"/>
            <a:r>
              <a:rPr lang="en-US" altLang="ko-KR" sz="1200" dirty="0" smtClean="0">
                <a:solidFill>
                  <a:srgbClr val="FF0000"/>
                </a:solidFill>
              </a:rPr>
              <a:t>570</a:t>
            </a:r>
            <a:r>
              <a:rPr lang="ko-KR" altLang="en-US" sz="1200" dirty="0" smtClean="0">
                <a:solidFill>
                  <a:srgbClr val="FF0000"/>
                </a:solidFill>
              </a:rPr>
              <a:t>년 고구려 사자</a:t>
            </a:r>
            <a:endParaRPr lang="en-US" altLang="ko-KR" sz="1200" dirty="0" smtClean="0">
              <a:solidFill>
                <a:srgbClr val="FF0000"/>
              </a:solidFill>
            </a:endParaRPr>
          </a:p>
          <a:p>
            <a:pPr algn="just"/>
            <a:r>
              <a:rPr lang="ko-KR" altLang="en-US" sz="1200" dirty="0" smtClean="0">
                <a:solidFill>
                  <a:srgbClr val="FF0000"/>
                </a:solidFill>
              </a:rPr>
              <a:t>왜국 방문</a:t>
            </a:r>
            <a:endParaRPr lang="ko-KR" altLang="en-US" sz="1200" dirty="0">
              <a:solidFill>
                <a:srgbClr val="FF0000"/>
              </a:solidFill>
            </a:endParaRPr>
          </a:p>
        </p:txBody>
      </p:sp>
      <p:cxnSp>
        <p:nvCxnSpPr>
          <p:cNvPr id="60" name="구부러진 연결선 59"/>
          <p:cNvCxnSpPr/>
          <p:nvPr/>
        </p:nvCxnSpPr>
        <p:spPr>
          <a:xfrm>
            <a:off x="2510444" y="3213436"/>
            <a:ext cx="2360814" cy="1053934"/>
          </a:xfrm>
          <a:prstGeom prst="curvedConnector3">
            <a:avLst>
              <a:gd name="adj1" fmla="val 2007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6434052" y="4397749"/>
            <a:ext cx="2190730" cy="1600438"/>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까마귀 </a:t>
            </a:r>
            <a:r>
              <a:rPr lang="ko-KR" altLang="en-US" sz="1400" dirty="0" smtClean="0">
                <a:latin typeface="HY견명조" panose="02030600000101010101" pitchFamily="18" charset="-127"/>
                <a:ea typeface="HY견명조" panose="02030600000101010101" pitchFamily="18" charset="-127"/>
              </a:rPr>
              <a:t>깃털 국서</a:t>
            </a:r>
            <a:r>
              <a:rPr lang="en-US" altLang="ko-KR" sz="1400" dirty="0" smtClean="0">
                <a:latin typeface="HY견명조" panose="02030600000101010101" pitchFamily="18" charset="-127"/>
                <a:ea typeface="HY견명조" panose="02030600000101010101" pitchFamily="18" charset="-127"/>
              </a:rPr>
              <a:t>.</a:t>
            </a:r>
          </a:p>
          <a:p>
            <a:pPr algn="just" fontAlgn="base"/>
            <a:r>
              <a:rPr lang="ko-KR" altLang="en-US" sz="1400" dirty="0" smtClean="0">
                <a:latin typeface="HY견명조" panose="02030600000101010101" pitchFamily="18" charset="-127"/>
                <a:ea typeface="HY견명조" panose="02030600000101010101" pitchFamily="18" charset="-127"/>
              </a:rPr>
              <a:t>일본인이 </a:t>
            </a:r>
            <a:r>
              <a:rPr lang="ko-KR" altLang="en-US" sz="1400" dirty="0">
                <a:latin typeface="HY견명조" panose="02030600000101010101" pitchFamily="18" charset="-127"/>
                <a:ea typeface="HY견명조" panose="02030600000101010101" pitchFamily="18" charset="-127"/>
              </a:rPr>
              <a:t>해독하지 못하고 </a:t>
            </a:r>
            <a:r>
              <a:rPr lang="ko-KR" altLang="en-US" sz="1400" dirty="0" err="1">
                <a:latin typeface="HY견명조" panose="02030600000101010101" pitchFamily="18" charset="-127"/>
                <a:ea typeface="HY견명조" panose="02030600000101010101" pitchFamily="18" charset="-127"/>
              </a:rPr>
              <a:t>백제계</a:t>
            </a:r>
            <a:r>
              <a:rPr lang="ko-KR" altLang="en-US" sz="1400" dirty="0">
                <a:latin typeface="HY견명조" panose="02030600000101010101" pitchFamily="18" charset="-127"/>
                <a:ea typeface="HY견명조" panose="02030600000101010101" pitchFamily="18" charset="-127"/>
              </a:rPr>
              <a:t> 도래인 왕진이</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王辰爾</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가 </a:t>
            </a:r>
            <a:r>
              <a:rPr lang="ko-KR" altLang="en-US" sz="1400" dirty="0" smtClean="0">
                <a:latin typeface="HY견명조" panose="02030600000101010101" pitchFamily="18" charset="-127"/>
                <a:ea typeface="HY견명조" panose="02030600000101010101" pitchFamily="18" charset="-127"/>
              </a:rPr>
              <a:t>해독</a:t>
            </a:r>
            <a:r>
              <a:rPr lang="en-US" altLang="ko-KR" sz="1400" dirty="0" smtClean="0">
                <a:latin typeface="HY견명조" panose="02030600000101010101" pitchFamily="18" charset="-127"/>
                <a:ea typeface="HY견명조" panose="02030600000101010101" pitchFamily="18" charset="-127"/>
              </a:rPr>
              <a:t>. </a:t>
            </a:r>
          </a:p>
          <a:p>
            <a:pPr algn="just" fontAlgn="base"/>
            <a:r>
              <a:rPr lang="ko-KR" altLang="en-US" sz="1400" dirty="0" smtClean="0">
                <a:latin typeface="HY견명조" panose="02030600000101010101" pitchFamily="18" charset="-127"/>
                <a:ea typeface="HY견명조" panose="02030600000101010101" pitchFamily="18" charset="-127"/>
              </a:rPr>
              <a:t>고구려는 </a:t>
            </a:r>
            <a:r>
              <a:rPr lang="en-US" altLang="ko-KR" sz="1400" dirty="0">
                <a:latin typeface="HY견명조" panose="02030600000101010101" pitchFamily="18" charset="-127"/>
                <a:ea typeface="HY견명조" panose="02030600000101010101" pitchFamily="18" charset="-127"/>
              </a:rPr>
              <a:t>574</a:t>
            </a:r>
            <a:r>
              <a:rPr lang="ko-KR" altLang="en-US" sz="1400" dirty="0">
                <a:latin typeface="HY견명조" panose="02030600000101010101" pitchFamily="18" charset="-127"/>
                <a:ea typeface="HY견명조" panose="02030600000101010101" pitchFamily="18" charset="-127"/>
              </a:rPr>
              <a:t>년까지 두 차례 더 왜국에 사신을 </a:t>
            </a:r>
            <a:r>
              <a:rPr lang="ko-KR" altLang="en-US" sz="1400" dirty="0" smtClean="0">
                <a:latin typeface="HY견명조" panose="02030600000101010101" pitchFamily="18" charset="-127"/>
                <a:ea typeface="HY견명조" panose="02030600000101010101" pitchFamily="18" charset="-127"/>
              </a:rPr>
              <a:t>파견함</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64" name="TextBox 63"/>
          <p:cNvSpPr txBox="1"/>
          <p:nvPr/>
        </p:nvSpPr>
        <p:spPr>
          <a:xfrm>
            <a:off x="596155" y="3732700"/>
            <a:ext cx="1481031" cy="461665"/>
          </a:xfrm>
          <a:prstGeom prst="rect">
            <a:avLst/>
          </a:prstGeom>
          <a:noFill/>
        </p:spPr>
        <p:txBody>
          <a:bodyPr wrap="square" rtlCol="0">
            <a:spAutoFit/>
          </a:bodyPr>
          <a:lstStyle/>
          <a:p>
            <a:pPr algn="just"/>
            <a:r>
              <a:rPr lang="en-US" altLang="ko-KR" sz="1200" dirty="0" smtClean="0">
                <a:solidFill>
                  <a:srgbClr val="FF0000"/>
                </a:solidFill>
              </a:rPr>
              <a:t>553</a:t>
            </a:r>
            <a:r>
              <a:rPr lang="ko-KR" altLang="en-US" sz="1200" dirty="0" smtClean="0">
                <a:solidFill>
                  <a:srgbClr val="FF0000"/>
                </a:solidFill>
              </a:rPr>
              <a:t>년</a:t>
            </a:r>
            <a:endParaRPr lang="en-US" altLang="ko-KR" sz="1200" dirty="0" smtClean="0">
              <a:solidFill>
                <a:srgbClr val="FF0000"/>
              </a:solidFill>
            </a:endParaRPr>
          </a:p>
          <a:p>
            <a:pPr algn="just"/>
            <a:r>
              <a:rPr lang="ko-KR" altLang="en-US" sz="1200" dirty="0" smtClean="0">
                <a:solidFill>
                  <a:srgbClr val="FF0000"/>
                </a:solidFill>
              </a:rPr>
              <a:t>신라 경기만 진출</a:t>
            </a:r>
            <a:endParaRPr lang="ko-KR" altLang="en-US" sz="1200" dirty="0">
              <a:solidFill>
                <a:srgbClr val="FF0000"/>
              </a:solidFill>
            </a:endParaRPr>
          </a:p>
        </p:txBody>
      </p:sp>
      <p:cxnSp>
        <p:nvCxnSpPr>
          <p:cNvPr id="66" name="구부러진 연결선 65"/>
          <p:cNvCxnSpPr/>
          <p:nvPr/>
        </p:nvCxnSpPr>
        <p:spPr>
          <a:xfrm rot="10800000">
            <a:off x="1837113" y="4138077"/>
            <a:ext cx="968104" cy="567805"/>
          </a:xfrm>
          <a:prstGeom prst="curvedConnector3">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2719686" y="5334010"/>
            <a:ext cx="1729047" cy="461665"/>
          </a:xfrm>
          <a:prstGeom prst="rect">
            <a:avLst/>
          </a:prstGeom>
          <a:noFill/>
        </p:spPr>
        <p:txBody>
          <a:bodyPr wrap="square" rtlCol="0">
            <a:spAutoFit/>
          </a:bodyPr>
          <a:lstStyle/>
          <a:p>
            <a:pPr algn="just"/>
            <a:r>
              <a:rPr lang="en-US" altLang="ko-KR" sz="1200" dirty="0" smtClean="0">
                <a:solidFill>
                  <a:srgbClr val="FF0000"/>
                </a:solidFill>
              </a:rPr>
              <a:t>592</a:t>
            </a:r>
            <a:r>
              <a:rPr lang="ko-KR" altLang="en-US" sz="1200" dirty="0" smtClean="0">
                <a:solidFill>
                  <a:srgbClr val="FF0000"/>
                </a:solidFill>
              </a:rPr>
              <a:t>년 일본 신라 정벌 위한 병력 준비</a:t>
            </a:r>
            <a:r>
              <a:rPr lang="en-US" altLang="ko-KR" sz="1200" dirty="0" smtClean="0">
                <a:solidFill>
                  <a:srgbClr val="FF0000"/>
                </a:solidFill>
              </a:rPr>
              <a:t>. </a:t>
            </a:r>
            <a:r>
              <a:rPr lang="ko-KR" altLang="en-US" sz="1200" dirty="0" smtClean="0">
                <a:solidFill>
                  <a:srgbClr val="FF0000"/>
                </a:solidFill>
              </a:rPr>
              <a:t>실패</a:t>
            </a:r>
            <a:endParaRPr lang="ko-KR" altLang="en-US" sz="1200" dirty="0">
              <a:solidFill>
                <a:srgbClr val="FF0000"/>
              </a:solidFill>
            </a:endParaRPr>
          </a:p>
        </p:txBody>
      </p:sp>
      <p:sp>
        <p:nvSpPr>
          <p:cNvPr id="68" name="TextBox 67"/>
          <p:cNvSpPr txBox="1"/>
          <p:nvPr/>
        </p:nvSpPr>
        <p:spPr>
          <a:xfrm>
            <a:off x="4362816" y="4659654"/>
            <a:ext cx="1442258" cy="646331"/>
          </a:xfrm>
          <a:prstGeom prst="rect">
            <a:avLst/>
          </a:prstGeom>
          <a:noFill/>
        </p:spPr>
        <p:txBody>
          <a:bodyPr wrap="square" rtlCol="0">
            <a:spAutoFit/>
          </a:bodyPr>
          <a:lstStyle/>
          <a:p>
            <a:pPr algn="just" fontAlgn="base"/>
            <a:r>
              <a:rPr lang="en-US" altLang="ko-KR" sz="1200" dirty="0">
                <a:solidFill>
                  <a:srgbClr val="FF0000"/>
                </a:solidFill>
              </a:rPr>
              <a:t>600-614 </a:t>
            </a:r>
            <a:r>
              <a:rPr lang="ko-KR" altLang="en-US" sz="1200" dirty="0">
                <a:solidFill>
                  <a:srgbClr val="FF0000"/>
                </a:solidFill>
              </a:rPr>
              <a:t>왜 </a:t>
            </a:r>
            <a:r>
              <a:rPr lang="ko-KR" altLang="en-US" sz="1200" dirty="0" err="1">
                <a:solidFill>
                  <a:srgbClr val="FF0000"/>
                </a:solidFill>
              </a:rPr>
              <a:t>수나라에</a:t>
            </a:r>
            <a:r>
              <a:rPr lang="ko-KR" altLang="en-US" sz="1200" dirty="0">
                <a:solidFill>
                  <a:srgbClr val="FF0000"/>
                </a:solidFill>
              </a:rPr>
              <a:t> </a:t>
            </a:r>
            <a:r>
              <a:rPr lang="en-US" altLang="ko-KR" sz="1200" dirty="0">
                <a:solidFill>
                  <a:srgbClr val="FF0000"/>
                </a:solidFill>
              </a:rPr>
              <a:t>5</a:t>
            </a:r>
            <a:r>
              <a:rPr lang="ko-KR" altLang="en-US" sz="1200" dirty="0">
                <a:solidFill>
                  <a:srgbClr val="FF0000"/>
                </a:solidFill>
              </a:rPr>
              <a:t>차례 </a:t>
            </a:r>
            <a:r>
              <a:rPr lang="ko-KR" altLang="en-US" sz="1200" dirty="0" err="1">
                <a:solidFill>
                  <a:srgbClr val="FF0000"/>
                </a:solidFill>
              </a:rPr>
              <a:t>견수사</a:t>
            </a:r>
            <a:r>
              <a:rPr lang="ko-KR" altLang="en-US" sz="1200" dirty="0">
                <a:solidFill>
                  <a:srgbClr val="FF0000"/>
                </a:solidFill>
              </a:rPr>
              <a:t> 파견</a:t>
            </a:r>
            <a:r>
              <a:rPr lang="en-US" altLang="ko-KR" sz="1200" dirty="0">
                <a:solidFill>
                  <a:srgbClr val="FF0000"/>
                </a:solidFill>
              </a:rPr>
              <a:t>.</a:t>
            </a:r>
            <a:endParaRPr lang="ko-KR" altLang="en-US" sz="1200" dirty="0">
              <a:solidFill>
                <a:srgbClr val="FF0000"/>
              </a:solidFill>
            </a:endParaRPr>
          </a:p>
        </p:txBody>
      </p:sp>
      <p:pic>
        <p:nvPicPr>
          <p:cNvPr id="27" name="그림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28" name="TextBox 27"/>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바다</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2" name="TextBox 1"/>
          <p:cNvSpPr txBox="1"/>
          <p:nvPr/>
        </p:nvSpPr>
        <p:spPr>
          <a:xfrm>
            <a:off x="934853" y="968399"/>
            <a:ext cx="1870364" cy="307777"/>
          </a:xfrm>
          <a:prstGeom prst="rect">
            <a:avLst/>
          </a:prstGeom>
          <a:noFill/>
        </p:spPr>
        <p:txBody>
          <a:bodyPr wrap="square" rtlCol="0">
            <a:spAutoFit/>
          </a:bodyPr>
          <a:lstStyle/>
          <a:p>
            <a:r>
              <a:rPr lang="ko-KR" altLang="en-US" sz="1400" b="1" dirty="0" smtClean="0">
                <a:solidFill>
                  <a:schemeClr val="accent1">
                    <a:lumMod val="50000"/>
                  </a:schemeClr>
                </a:solidFill>
              </a:rPr>
              <a:t>삼국통일과 바다</a:t>
            </a:r>
            <a:endParaRPr lang="ko-KR" altLang="en-US" sz="1400" b="1" dirty="0">
              <a:solidFill>
                <a:schemeClr val="accent1">
                  <a:lumMod val="50000"/>
                </a:schemeClr>
              </a:solidFill>
            </a:endParaRPr>
          </a:p>
        </p:txBody>
      </p:sp>
    </p:spTree>
    <p:extLst>
      <p:ext uri="{BB962C8B-B14F-4D97-AF65-F5344CB8AC3E}">
        <p14:creationId xmlns:p14="http://schemas.microsoft.com/office/powerpoint/2010/main" val="143525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arn(inVertical)">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barn(inVertical)">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1000"/>
                                        <p:tgtEl>
                                          <p:spTgt spid="64"/>
                                        </p:tgtEl>
                                      </p:cBhvr>
                                    </p:animEffect>
                                    <p:anim calcmode="lin" valueType="num">
                                      <p:cBhvr>
                                        <p:cTn id="60" dur="1000" fill="hold"/>
                                        <p:tgtEl>
                                          <p:spTgt spid="64"/>
                                        </p:tgtEl>
                                        <p:attrNameLst>
                                          <p:attrName>ppt_x</p:attrName>
                                        </p:attrNameLst>
                                      </p:cBhvr>
                                      <p:tavLst>
                                        <p:tav tm="0">
                                          <p:val>
                                            <p:strVal val="#ppt_x"/>
                                          </p:val>
                                        </p:tav>
                                        <p:tav tm="100000">
                                          <p:val>
                                            <p:strVal val="#ppt_x"/>
                                          </p:val>
                                        </p:tav>
                                      </p:tavLst>
                                    </p:anim>
                                    <p:anim calcmode="lin" valueType="num">
                                      <p:cBhvr>
                                        <p:cTn id="6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barn(inVertical)">
                                      <p:cBhvr>
                                        <p:cTn id="66" dur="500"/>
                                        <p:tgtEl>
                                          <p:spTgt spid="66"/>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1000"/>
                                        <p:tgtEl>
                                          <p:spTgt spid="52"/>
                                        </p:tgtEl>
                                      </p:cBhvr>
                                    </p:animEffect>
                                    <p:anim calcmode="lin" valueType="num">
                                      <p:cBhvr>
                                        <p:cTn id="72" dur="1000" fill="hold"/>
                                        <p:tgtEl>
                                          <p:spTgt spid="52"/>
                                        </p:tgtEl>
                                        <p:attrNameLst>
                                          <p:attrName>ppt_x</p:attrName>
                                        </p:attrNameLst>
                                      </p:cBhvr>
                                      <p:tavLst>
                                        <p:tav tm="0">
                                          <p:val>
                                            <p:strVal val="#ppt_x"/>
                                          </p:val>
                                        </p:tav>
                                        <p:tav tm="100000">
                                          <p:val>
                                            <p:strVal val="#ppt_x"/>
                                          </p:val>
                                        </p:tav>
                                      </p:tavLst>
                                    </p:anim>
                                    <p:anim calcmode="lin" valueType="num">
                                      <p:cBhvr>
                                        <p:cTn id="7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barn(inVertical)">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1000"/>
                                        <p:tgtEl>
                                          <p:spTgt spid="50"/>
                                        </p:tgtEl>
                                      </p:cBhvr>
                                    </p:animEffect>
                                    <p:anim calcmode="lin" valueType="num">
                                      <p:cBhvr>
                                        <p:cTn id="84" dur="1000" fill="hold"/>
                                        <p:tgtEl>
                                          <p:spTgt spid="50"/>
                                        </p:tgtEl>
                                        <p:attrNameLst>
                                          <p:attrName>ppt_x</p:attrName>
                                        </p:attrNameLst>
                                      </p:cBhvr>
                                      <p:tavLst>
                                        <p:tav tm="0">
                                          <p:val>
                                            <p:strVal val="#ppt_x"/>
                                          </p:val>
                                        </p:tav>
                                        <p:tav tm="100000">
                                          <p:val>
                                            <p:strVal val="#ppt_x"/>
                                          </p:val>
                                        </p:tav>
                                      </p:tavLst>
                                    </p:anim>
                                    <p:anim calcmode="lin" valueType="num">
                                      <p:cBhvr>
                                        <p:cTn id="8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1"/>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000"/>
                                        <p:tgtEl>
                                          <p:spTgt spid="58"/>
                                        </p:tgtEl>
                                      </p:cBhvr>
                                    </p:animEffect>
                                    <p:anim calcmode="lin" valueType="num">
                                      <p:cBhvr>
                                        <p:cTn id="95" dur="1000" fill="hold"/>
                                        <p:tgtEl>
                                          <p:spTgt spid="58"/>
                                        </p:tgtEl>
                                        <p:attrNameLst>
                                          <p:attrName>ppt_x</p:attrName>
                                        </p:attrNameLst>
                                      </p:cBhvr>
                                      <p:tavLst>
                                        <p:tav tm="0">
                                          <p:val>
                                            <p:strVal val="#ppt_x"/>
                                          </p:val>
                                        </p:tav>
                                        <p:tav tm="100000">
                                          <p:val>
                                            <p:strVal val="#ppt_x"/>
                                          </p:val>
                                        </p:tav>
                                      </p:tavLst>
                                    </p:anim>
                                    <p:anim calcmode="lin" valueType="num">
                                      <p:cBhvr>
                                        <p:cTn id="9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60"/>
                                        </p:tgtEl>
                                        <p:attrNameLst>
                                          <p:attrName>style.visibility</p:attrName>
                                        </p:attrNameLst>
                                      </p:cBhvr>
                                      <p:to>
                                        <p:strVal val="visible"/>
                                      </p:to>
                                    </p:set>
                                    <p:animEffect transition="in" filter="barn(inVertical)">
                                      <p:cBhvr>
                                        <p:cTn id="101" dur="500"/>
                                        <p:tgtEl>
                                          <p:spTgt spid="60"/>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63"/>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67"/>
                                        </p:tgtEl>
                                        <p:attrNameLst>
                                          <p:attrName>style.visibility</p:attrName>
                                        </p:attrNameLst>
                                      </p:cBhvr>
                                      <p:to>
                                        <p:strVal val="visible"/>
                                      </p:to>
                                    </p:set>
                                    <p:animEffect transition="in" filter="fade">
                                      <p:cBhvr>
                                        <p:cTn id="110" dur="1000"/>
                                        <p:tgtEl>
                                          <p:spTgt spid="67"/>
                                        </p:tgtEl>
                                      </p:cBhvr>
                                    </p:animEffect>
                                    <p:anim calcmode="lin" valueType="num">
                                      <p:cBhvr>
                                        <p:cTn id="111" dur="1000" fill="hold"/>
                                        <p:tgtEl>
                                          <p:spTgt spid="67"/>
                                        </p:tgtEl>
                                        <p:attrNameLst>
                                          <p:attrName>ppt_x</p:attrName>
                                        </p:attrNameLst>
                                      </p:cBhvr>
                                      <p:tavLst>
                                        <p:tav tm="0">
                                          <p:val>
                                            <p:strVal val="#ppt_x"/>
                                          </p:val>
                                        </p:tav>
                                        <p:tav tm="100000">
                                          <p:val>
                                            <p:strVal val="#ppt_x"/>
                                          </p:val>
                                        </p:tav>
                                      </p:tavLst>
                                    </p:anim>
                                    <p:anim calcmode="lin" valueType="num">
                                      <p:cBhvr>
                                        <p:cTn id="112"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68"/>
                                        </p:tgtEl>
                                        <p:attrNameLst>
                                          <p:attrName>style.visibility</p:attrName>
                                        </p:attrNameLst>
                                      </p:cBhvr>
                                      <p:to>
                                        <p:strVal val="visible"/>
                                      </p:to>
                                    </p:set>
                                    <p:animEffect transition="in" filter="fade">
                                      <p:cBhvr>
                                        <p:cTn id="117" dur="1000"/>
                                        <p:tgtEl>
                                          <p:spTgt spid="68"/>
                                        </p:tgtEl>
                                      </p:cBhvr>
                                    </p:animEffect>
                                    <p:anim calcmode="lin" valueType="num">
                                      <p:cBhvr>
                                        <p:cTn id="118" dur="1000" fill="hold"/>
                                        <p:tgtEl>
                                          <p:spTgt spid="68"/>
                                        </p:tgtEl>
                                        <p:attrNameLst>
                                          <p:attrName>ppt_x</p:attrName>
                                        </p:attrNameLst>
                                      </p:cBhvr>
                                      <p:tavLst>
                                        <p:tav tm="0">
                                          <p:val>
                                            <p:strVal val="#ppt_x"/>
                                          </p:val>
                                        </p:tav>
                                        <p:tav tm="100000">
                                          <p:val>
                                            <p:strVal val="#ppt_x"/>
                                          </p:val>
                                        </p:tav>
                                      </p:tavLst>
                                    </p:anim>
                                    <p:anim calcmode="lin" valueType="num">
                                      <p:cBhvr>
                                        <p:cTn id="11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34" grpId="0"/>
      <p:bldP spid="36" grpId="0"/>
      <p:bldP spid="41" grpId="0"/>
      <p:bldP spid="50" grpId="0"/>
      <p:bldP spid="51" grpId="0"/>
      <p:bldP spid="52" grpId="0"/>
      <p:bldP spid="58" grpId="0"/>
      <p:bldP spid="63" grpId="0"/>
      <p:bldP spid="64" grpId="0"/>
      <p:bldP spid="67" grpId="0"/>
      <p:bldP spid="6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33962" y="1460374"/>
            <a:ext cx="6713536" cy="4454306"/>
          </a:xfrm>
          <a:prstGeom prst="rect">
            <a:avLst/>
          </a:prstGeom>
        </p:spPr>
      </p:pic>
      <p:sp>
        <p:nvSpPr>
          <p:cNvPr id="26" name="자유형 25"/>
          <p:cNvSpPr/>
          <p:nvPr/>
        </p:nvSpPr>
        <p:spPr>
          <a:xfrm>
            <a:off x="3566160" y="2851265"/>
            <a:ext cx="1604356" cy="889751"/>
          </a:xfrm>
          <a:custGeom>
            <a:avLst/>
            <a:gdLst>
              <a:gd name="connsiteX0" fmla="*/ 0 w 1604356"/>
              <a:gd name="connsiteY0" fmla="*/ 0 h 889751"/>
              <a:gd name="connsiteX1" fmla="*/ 16625 w 1604356"/>
              <a:gd name="connsiteY1" fmla="*/ 133004 h 889751"/>
              <a:gd name="connsiteX2" fmla="*/ 33251 w 1604356"/>
              <a:gd name="connsiteY2" fmla="*/ 199506 h 889751"/>
              <a:gd name="connsiteX3" fmla="*/ 66502 w 1604356"/>
              <a:gd name="connsiteY3" fmla="*/ 241070 h 889751"/>
              <a:gd name="connsiteX4" fmla="*/ 83127 w 1604356"/>
              <a:gd name="connsiteY4" fmla="*/ 266008 h 889751"/>
              <a:gd name="connsiteX5" fmla="*/ 99753 w 1604356"/>
              <a:gd name="connsiteY5" fmla="*/ 282633 h 889751"/>
              <a:gd name="connsiteX6" fmla="*/ 116378 w 1604356"/>
              <a:gd name="connsiteY6" fmla="*/ 307571 h 889751"/>
              <a:gd name="connsiteX7" fmla="*/ 157942 w 1604356"/>
              <a:gd name="connsiteY7" fmla="*/ 340822 h 889751"/>
              <a:gd name="connsiteX8" fmla="*/ 174567 w 1604356"/>
              <a:gd name="connsiteY8" fmla="*/ 365760 h 889751"/>
              <a:gd name="connsiteX9" fmla="*/ 207818 w 1604356"/>
              <a:gd name="connsiteY9" fmla="*/ 390699 h 889751"/>
              <a:gd name="connsiteX10" fmla="*/ 282633 w 1604356"/>
              <a:gd name="connsiteY10" fmla="*/ 440575 h 889751"/>
              <a:gd name="connsiteX11" fmla="*/ 340822 w 1604356"/>
              <a:gd name="connsiteY11" fmla="*/ 490451 h 889751"/>
              <a:gd name="connsiteX12" fmla="*/ 357447 w 1604356"/>
              <a:gd name="connsiteY12" fmla="*/ 507077 h 889751"/>
              <a:gd name="connsiteX13" fmla="*/ 382385 w 1604356"/>
              <a:gd name="connsiteY13" fmla="*/ 515390 h 889751"/>
              <a:gd name="connsiteX14" fmla="*/ 465513 w 1604356"/>
              <a:gd name="connsiteY14" fmla="*/ 565266 h 889751"/>
              <a:gd name="connsiteX15" fmla="*/ 490451 w 1604356"/>
              <a:gd name="connsiteY15" fmla="*/ 581891 h 889751"/>
              <a:gd name="connsiteX16" fmla="*/ 532015 w 1604356"/>
              <a:gd name="connsiteY16" fmla="*/ 590204 h 889751"/>
              <a:gd name="connsiteX17" fmla="*/ 581891 w 1604356"/>
              <a:gd name="connsiteY17" fmla="*/ 606830 h 889751"/>
              <a:gd name="connsiteX18" fmla="*/ 615142 w 1604356"/>
              <a:gd name="connsiteY18" fmla="*/ 615142 h 889751"/>
              <a:gd name="connsiteX19" fmla="*/ 665018 w 1604356"/>
              <a:gd name="connsiteY19" fmla="*/ 631768 h 889751"/>
              <a:gd name="connsiteX20" fmla="*/ 689956 w 1604356"/>
              <a:gd name="connsiteY20" fmla="*/ 640080 h 889751"/>
              <a:gd name="connsiteX21" fmla="*/ 764771 w 1604356"/>
              <a:gd name="connsiteY21" fmla="*/ 665019 h 889751"/>
              <a:gd name="connsiteX22" fmla="*/ 947651 w 1604356"/>
              <a:gd name="connsiteY22" fmla="*/ 689957 h 889751"/>
              <a:gd name="connsiteX23" fmla="*/ 989215 w 1604356"/>
              <a:gd name="connsiteY23" fmla="*/ 698270 h 889751"/>
              <a:gd name="connsiteX24" fmla="*/ 1014153 w 1604356"/>
              <a:gd name="connsiteY24" fmla="*/ 706582 h 889751"/>
              <a:gd name="connsiteX25" fmla="*/ 1064029 w 1604356"/>
              <a:gd name="connsiteY25" fmla="*/ 714895 h 889751"/>
              <a:gd name="connsiteX26" fmla="*/ 1130531 w 1604356"/>
              <a:gd name="connsiteY26" fmla="*/ 731520 h 889751"/>
              <a:gd name="connsiteX27" fmla="*/ 1205345 w 1604356"/>
              <a:gd name="connsiteY27" fmla="*/ 756459 h 889751"/>
              <a:gd name="connsiteX28" fmla="*/ 1280160 w 1604356"/>
              <a:gd name="connsiteY28" fmla="*/ 781397 h 889751"/>
              <a:gd name="connsiteX29" fmla="*/ 1305098 w 1604356"/>
              <a:gd name="connsiteY29" fmla="*/ 789710 h 889751"/>
              <a:gd name="connsiteX30" fmla="*/ 1354975 w 1604356"/>
              <a:gd name="connsiteY30" fmla="*/ 814648 h 889751"/>
              <a:gd name="connsiteX31" fmla="*/ 1379913 w 1604356"/>
              <a:gd name="connsiteY31" fmla="*/ 831273 h 889751"/>
              <a:gd name="connsiteX32" fmla="*/ 1438102 w 1604356"/>
              <a:gd name="connsiteY32" fmla="*/ 847899 h 889751"/>
              <a:gd name="connsiteX33" fmla="*/ 1463040 w 1604356"/>
              <a:gd name="connsiteY33" fmla="*/ 864524 h 889751"/>
              <a:gd name="connsiteX34" fmla="*/ 1537855 w 1604356"/>
              <a:gd name="connsiteY34" fmla="*/ 881150 h 889751"/>
              <a:gd name="connsiteX35" fmla="*/ 1604356 w 1604356"/>
              <a:gd name="connsiteY35" fmla="*/ 889462 h 8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4356" h="889751">
                <a:moveTo>
                  <a:pt x="0" y="0"/>
                </a:moveTo>
                <a:cubicBezTo>
                  <a:pt x="5542" y="44335"/>
                  <a:pt x="5788" y="89658"/>
                  <a:pt x="16625" y="133004"/>
                </a:cubicBezTo>
                <a:cubicBezTo>
                  <a:pt x="22167" y="155171"/>
                  <a:pt x="20576" y="180494"/>
                  <a:pt x="33251" y="199506"/>
                </a:cubicBezTo>
                <a:cubicBezTo>
                  <a:pt x="84420" y="276260"/>
                  <a:pt x="19123" y="181846"/>
                  <a:pt x="66502" y="241070"/>
                </a:cubicBezTo>
                <a:cubicBezTo>
                  <a:pt x="72743" y="248871"/>
                  <a:pt x="76886" y="258207"/>
                  <a:pt x="83127" y="266008"/>
                </a:cubicBezTo>
                <a:cubicBezTo>
                  <a:pt x="88023" y="272128"/>
                  <a:pt x="94857" y="276513"/>
                  <a:pt x="99753" y="282633"/>
                </a:cubicBezTo>
                <a:cubicBezTo>
                  <a:pt x="105994" y="290434"/>
                  <a:pt x="109314" y="300507"/>
                  <a:pt x="116378" y="307571"/>
                </a:cubicBezTo>
                <a:cubicBezTo>
                  <a:pt x="159580" y="350774"/>
                  <a:pt x="125040" y="299695"/>
                  <a:pt x="157942" y="340822"/>
                </a:cubicBezTo>
                <a:cubicBezTo>
                  <a:pt x="164183" y="348623"/>
                  <a:pt x="167503" y="358696"/>
                  <a:pt x="174567" y="365760"/>
                </a:cubicBezTo>
                <a:cubicBezTo>
                  <a:pt x="184364" y="375557"/>
                  <a:pt x="196468" y="382754"/>
                  <a:pt x="207818" y="390699"/>
                </a:cubicBezTo>
                <a:lnTo>
                  <a:pt x="282633" y="440575"/>
                </a:lnTo>
                <a:cubicBezTo>
                  <a:pt x="320612" y="465894"/>
                  <a:pt x="300509" y="450137"/>
                  <a:pt x="340822" y="490451"/>
                </a:cubicBezTo>
                <a:cubicBezTo>
                  <a:pt x="346364" y="495993"/>
                  <a:pt x="350012" y="504599"/>
                  <a:pt x="357447" y="507077"/>
                </a:cubicBezTo>
                <a:lnTo>
                  <a:pt x="382385" y="515390"/>
                </a:lnTo>
                <a:cubicBezTo>
                  <a:pt x="428160" y="561163"/>
                  <a:pt x="355243" y="491754"/>
                  <a:pt x="465513" y="565266"/>
                </a:cubicBezTo>
                <a:cubicBezTo>
                  <a:pt x="473826" y="570808"/>
                  <a:pt x="481097" y="578383"/>
                  <a:pt x="490451" y="581891"/>
                </a:cubicBezTo>
                <a:cubicBezTo>
                  <a:pt x="503680" y="586852"/>
                  <a:pt x="518384" y="586486"/>
                  <a:pt x="532015" y="590204"/>
                </a:cubicBezTo>
                <a:cubicBezTo>
                  <a:pt x="548922" y="594815"/>
                  <a:pt x="565105" y="601794"/>
                  <a:pt x="581891" y="606830"/>
                </a:cubicBezTo>
                <a:cubicBezTo>
                  <a:pt x="592834" y="610113"/>
                  <a:pt x="604199" y="611859"/>
                  <a:pt x="615142" y="615142"/>
                </a:cubicBezTo>
                <a:cubicBezTo>
                  <a:pt x="631928" y="620178"/>
                  <a:pt x="648393" y="626226"/>
                  <a:pt x="665018" y="631768"/>
                </a:cubicBezTo>
                <a:lnTo>
                  <a:pt x="689956" y="640080"/>
                </a:lnTo>
                <a:cubicBezTo>
                  <a:pt x="732645" y="668540"/>
                  <a:pt x="698754" y="650872"/>
                  <a:pt x="764771" y="665019"/>
                </a:cubicBezTo>
                <a:cubicBezTo>
                  <a:pt x="895058" y="692937"/>
                  <a:pt x="764135" y="676848"/>
                  <a:pt x="947651" y="689957"/>
                </a:cubicBezTo>
                <a:cubicBezTo>
                  <a:pt x="961506" y="692728"/>
                  <a:pt x="975508" y="694843"/>
                  <a:pt x="989215" y="698270"/>
                </a:cubicBezTo>
                <a:cubicBezTo>
                  <a:pt x="997716" y="700395"/>
                  <a:pt x="1005599" y="704681"/>
                  <a:pt x="1014153" y="706582"/>
                </a:cubicBezTo>
                <a:cubicBezTo>
                  <a:pt x="1030606" y="710238"/>
                  <a:pt x="1047548" y="711363"/>
                  <a:pt x="1064029" y="714895"/>
                </a:cubicBezTo>
                <a:cubicBezTo>
                  <a:pt x="1086371" y="719683"/>
                  <a:pt x="1108854" y="724294"/>
                  <a:pt x="1130531" y="731520"/>
                </a:cubicBezTo>
                <a:lnTo>
                  <a:pt x="1205345" y="756459"/>
                </a:lnTo>
                <a:lnTo>
                  <a:pt x="1280160" y="781397"/>
                </a:lnTo>
                <a:cubicBezTo>
                  <a:pt x="1288473" y="784168"/>
                  <a:pt x="1297807" y="784850"/>
                  <a:pt x="1305098" y="789710"/>
                </a:cubicBezTo>
                <a:cubicBezTo>
                  <a:pt x="1376565" y="837354"/>
                  <a:pt x="1286143" y="780233"/>
                  <a:pt x="1354975" y="814648"/>
                </a:cubicBezTo>
                <a:cubicBezTo>
                  <a:pt x="1363911" y="819116"/>
                  <a:pt x="1370977" y="826805"/>
                  <a:pt x="1379913" y="831273"/>
                </a:cubicBezTo>
                <a:cubicBezTo>
                  <a:pt x="1391840" y="837236"/>
                  <a:pt x="1427447" y="845235"/>
                  <a:pt x="1438102" y="847899"/>
                </a:cubicBezTo>
                <a:cubicBezTo>
                  <a:pt x="1446415" y="853441"/>
                  <a:pt x="1454104" y="860056"/>
                  <a:pt x="1463040" y="864524"/>
                </a:cubicBezTo>
                <a:cubicBezTo>
                  <a:pt x="1484612" y="875310"/>
                  <a:pt x="1516568" y="876893"/>
                  <a:pt x="1537855" y="881150"/>
                </a:cubicBezTo>
                <a:cubicBezTo>
                  <a:pt x="1592856" y="892150"/>
                  <a:pt x="1549010" y="889462"/>
                  <a:pt x="1604356" y="88946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자유형 28"/>
          <p:cNvSpPr/>
          <p:nvPr/>
        </p:nvSpPr>
        <p:spPr>
          <a:xfrm>
            <a:off x="3524596" y="2884516"/>
            <a:ext cx="1571106" cy="1155580"/>
          </a:xfrm>
          <a:custGeom>
            <a:avLst/>
            <a:gdLst>
              <a:gd name="connsiteX0" fmla="*/ 24939 w 1571106"/>
              <a:gd name="connsiteY0" fmla="*/ 0 h 1155580"/>
              <a:gd name="connsiteX1" fmla="*/ 16626 w 1571106"/>
              <a:gd name="connsiteY1" fmla="*/ 49877 h 1155580"/>
              <a:gd name="connsiteX2" fmla="*/ 8313 w 1571106"/>
              <a:gd name="connsiteY2" fmla="*/ 74815 h 1155580"/>
              <a:gd name="connsiteX3" fmla="*/ 0 w 1571106"/>
              <a:gd name="connsiteY3" fmla="*/ 174568 h 1155580"/>
              <a:gd name="connsiteX4" fmla="*/ 8313 w 1571106"/>
              <a:gd name="connsiteY4" fmla="*/ 407324 h 1155580"/>
              <a:gd name="connsiteX5" fmla="*/ 24939 w 1571106"/>
              <a:gd name="connsiteY5" fmla="*/ 432262 h 1155580"/>
              <a:gd name="connsiteX6" fmla="*/ 33251 w 1571106"/>
              <a:gd name="connsiteY6" fmla="*/ 465513 h 1155580"/>
              <a:gd name="connsiteX7" fmla="*/ 66502 w 1571106"/>
              <a:gd name="connsiteY7" fmla="*/ 523702 h 1155580"/>
              <a:gd name="connsiteX8" fmla="*/ 83128 w 1571106"/>
              <a:gd name="connsiteY8" fmla="*/ 556953 h 1155580"/>
              <a:gd name="connsiteX9" fmla="*/ 108066 w 1571106"/>
              <a:gd name="connsiteY9" fmla="*/ 615142 h 1155580"/>
              <a:gd name="connsiteX10" fmla="*/ 124691 w 1571106"/>
              <a:gd name="connsiteY10" fmla="*/ 631768 h 1155580"/>
              <a:gd name="connsiteX11" fmla="*/ 149629 w 1571106"/>
              <a:gd name="connsiteY11" fmla="*/ 665019 h 1155580"/>
              <a:gd name="connsiteX12" fmla="*/ 199506 w 1571106"/>
              <a:gd name="connsiteY12" fmla="*/ 714895 h 1155580"/>
              <a:gd name="connsiteX13" fmla="*/ 249382 w 1571106"/>
              <a:gd name="connsiteY13" fmla="*/ 781397 h 1155580"/>
              <a:gd name="connsiteX14" fmla="*/ 282633 w 1571106"/>
              <a:gd name="connsiteY14" fmla="*/ 798022 h 1155580"/>
              <a:gd name="connsiteX15" fmla="*/ 299259 w 1571106"/>
              <a:gd name="connsiteY15" fmla="*/ 822960 h 1155580"/>
              <a:gd name="connsiteX16" fmla="*/ 349135 w 1571106"/>
              <a:gd name="connsiteY16" fmla="*/ 864524 h 1155580"/>
              <a:gd name="connsiteX17" fmla="*/ 382386 w 1571106"/>
              <a:gd name="connsiteY17" fmla="*/ 872837 h 1155580"/>
              <a:gd name="connsiteX18" fmla="*/ 482139 w 1571106"/>
              <a:gd name="connsiteY18" fmla="*/ 897775 h 1155580"/>
              <a:gd name="connsiteX19" fmla="*/ 523702 w 1571106"/>
              <a:gd name="connsiteY19" fmla="*/ 914400 h 1155580"/>
              <a:gd name="connsiteX20" fmla="*/ 631768 w 1571106"/>
              <a:gd name="connsiteY20" fmla="*/ 939339 h 1155580"/>
              <a:gd name="connsiteX21" fmla="*/ 706582 w 1571106"/>
              <a:gd name="connsiteY21" fmla="*/ 955964 h 1155580"/>
              <a:gd name="connsiteX22" fmla="*/ 764771 w 1571106"/>
              <a:gd name="connsiteY22" fmla="*/ 964277 h 1155580"/>
              <a:gd name="connsiteX23" fmla="*/ 847899 w 1571106"/>
              <a:gd name="connsiteY23" fmla="*/ 980902 h 1155580"/>
              <a:gd name="connsiteX24" fmla="*/ 914400 w 1571106"/>
              <a:gd name="connsiteY24" fmla="*/ 989215 h 1155580"/>
              <a:gd name="connsiteX25" fmla="*/ 997528 w 1571106"/>
              <a:gd name="connsiteY25" fmla="*/ 997528 h 1155580"/>
              <a:gd name="connsiteX26" fmla="*/ 1064029 w 1571106"/>
              <a:gd name="connsiteY26" fmla="*/ 1014153 h 1155580"/>
              <a:gd name="connsiteX27" fmla="*/ 1097280 w 1571106"/>
              <a:gd name="connsiteY27" fmla="*/ 1022466 h 1155580"/>
              <a:gd name="connsiteX28" fmla="*/ 1180408 w 1571106"/>
              <a:gd name="connsiteY28" fmla="*/ 1055717 h 1155580"/>
              <a:gd name="connsiteX29" fmla="*/ 1221971 w 1571106"/>
              <a:gd name="connsiteY29" fmla="*/ 1072342 h 1155580"/>
              <a:gd name="connsiteX30" fmla="*/ 1246909 w 1571106"/>
              <a:gd name="connsiteY30" fmla="*/ 1088968 h 1155580"/>
              <a:gd name="connsiteX31" fmla="*/ 1363288 w 1571106"/>
              <a:gd name="connsiteY31" fmla="*/ 1122219 h 1155580"/>
              <a:gd name="connsiteX32" fmla="*/ 1438102 w 1571106"/>
              <a:gd name="connsiteY32" fmla="*/ 1138844 h 1155580"/>
              <a:gd name="connsiteX33" fmla="*/ 1463040 w 1571106"/>
              <a:gd name="connsiteY33" fmla="*/ 1147157 h 1155580"/>
              <a:gd name="connsiteX34" fmla="*/ 1571106 w 1571106"/>
              <a:gd name="connsiteY34" fmla="*/ 1155469 h 11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71106" h="1155580">
                <a:moveTo>
                  <a:pt x="24939" y="0"/>
                </a:moveTo>
                <a:cubicBezTo>
                  <a:pt x="22168" y="16626"/>
                  <a:pt x="20282" y="33423"/>
                  <a:pt x="16626" y="49877"/>
                </a:cubicBezTo>
                <a:cubicBezTo>
                  <a:pt x="14725" y="58431"/>
                  <a:pt x="9471" y="66130"/>
                  <a:pt x="8313" y="74815"/>
                </a:cubicBezTo>
                <a:cubicBezTo>
                  <a:pt x="3903" y="107889"/>
                  <a:pt x="2771" y="141317"/>
                  <a:pt x="0" y="174568"/>
                </a:cubicBezTo>
                <a:cubicBezTo>
                  <a:pt x="2771" y="252153"/>
                  <a:pt x="835" y="330050"/>
                  <a:pt x="8313" y="407324"/>
                </a:cubicBezTo>
                <a:cubicBezTo>
                  <a:pt x="9275" y="417268"/>
                  <a:pt x="21003" y="423079"/>
                  <a:pt x="24939" y="432262"/>
                </a:cubicBezTo>
                <a:cubicBezTo>
                  <a:pt x="29439" y="442763"/>
                  <a:pt x="29240" y="454816"/>
                  <a:pt x="33251" y="465513"/>
                </a:cubicBezTo>
                <a:cubicBezTo>
                  <a:pt x="46950" y="502045"/>
                  <a:pt x="48965" y="493012"/>
                  <a:pt x="66502" y="523702"/>
                </a:cubicBezTo>
                <a:cubicBezTo>
                  <a:pt x="72650" y="534461"/>
                  <a:pt x="78247" y="545563"/>
                  <a:pt x="83128" y="556953"/>
                </a:cubicBezTo>
                <a:cubicBezTo>
                  <a:pt x="96431" y="587994"/>
                  <a:pt x="86004" y="582049"/>
                  <a:pt x="108066" y="615142"/>
                </a:cubicBezTo>
                <a:cubicBezTo>
                  <a:pt x="112413" y="621663"/>
                  <a:pt x="119674" y="625747"/>
                  <a:pt x="124691" y="631768"/>
                </a:cubicBezTo>
                <a:cubicBezTo>
                  <a:pt x="133560" y="642411"/>
                  <a:pt x="140361" y="654721"/>
                  <a:pt x="149629" y="665019"/>
                </a:cubicBezTo>
                <a:cubicBezTo>
                  <a:pt x="165358" y="682495"/>
                  <a:pt x="187409" y="694734"/>
                  <a:pt x="199506" y="714895"/>
                </a:cubicBezTo>
                <a:cubicBezTo>
                  <a:pt x="215499" y="741551"/>
                  <a:pt x="223928" y="763216"/>
                  <a:pt x="249382" y="781397"/>
                </a:cubicBezTo>
                <a:cubicBezTo>
                  <a:pt x="259466" y="788600"/>
                  <a:pt x="271549" y="792480"/>
                  <a:pt x="282633" y="798022"/>
                </a:cubicBezTo>
                <a:cubicBezTo>
                  <a:pt x="288175" y="806335"/>
                  <a:pt x="293018" y="815159"/>
                  <a:pt x="299259" y="822960"/>
                </a:cubicBezTo>
                <a:cubicBezTo>
                  <a:pt x="309423" y="835665"/>
                  <a:pt x="338353" y="859133"/>
                  <a:pt x="349135" y="864524"/>
                </a:cubicBezTo>
                <a:cubicBezTo>
                  <a:pt x="359354" y="869633"/>
                  <a:pt x="371302" y="870066"/>
                  <a:pt x="382386" y="872837"/>
                </a:cubicBezTo>
                <a:cubicBezTo>
                  <a:pt x="435897" y="908510"/>
                  <a:pt x="378067" y="875474"/>
                  <a:pt x="482139" y="897775"/>
                </a:cubicBezTo>
                <a:cubicBezTo>
                  <a:pt x="496729" y="900901"/>
                  <a:pt x="509440" y="910012"/>
                  <a:pt x="523702" y="914400"/>
                </a:cubicBezTo>
                <a:cubicBezTo>
                  <a:pt x="576661" y="930695"/>
                  <a:pt x="584648" y="928868"/>
                  <a:pt x="631768" y="939339"/>
                </a:cubicBezTo>
                <a:cubicBezTo>
                  <a:pt x="676589" y="949299"/>
                  <a:pt x="656459" y="947610"/>
                  <a:pt x="706582" y="955964"/>
                </a:cubicBezTo>
                <a:cubicBezTo>
                  <a:pt x="725909" y="959185"/>
                  <a:pt x="745375" y="961506"/>
                  <a:pt x="764771" y="964277"/>
                </a:cubicBezTo>
                <a:cubicBezTo>
                  <a:pt x="806873" y="978310"/>
                  <a:pt x="784219" y="972411"/>
                  <a:pt x="847899" y="980902"/>
                </a:cubicBezTo>
                <a:lnTo>
                  <a:pt x="914400" y="989215"/>
                </a:lnTo>
                <a:cubicBezTo>
                  <a:pt x="942077" y="992290"/>
                  <a:pt x="969925" y="993848"/>
                  <a:pt x="997528" y="997528"/>
                </a:cubicBezTo>
                <a:cubicBezTo>
                  <a:pt x="1045065" y="1003866"/>
                  <a:pt x="1027311" y="1003662"/>
                  <a:pt x="1064029" y="1014153"/>
                </a:cubicBezTo>
                <a:cubicBezTo>
                  <a:pt x="1075014" y="1017292"/>
                  <a:pt x="1086521" y="1018623"/>
                  <a:pt x="1097280" y="1022466"/>
                </a:cubicBezTo>
                <a:cubicBezTo>
                  <a:pt x="1125385" y="1032504"/>
                  <a:pt x="1152699" y="1044633"/>
                  <a:pt x="1180408" y="1055717"/>
                </a:cubicBezTo>
                <a:cubicBezTo>
                  <a:pt x="1194262" y="1061259"/>
                  <a:pt x="1209556" y="1064065"/>
                  <a:pt x="1221971" y="1072342"/>
                </a:cubicBezTo>
                <a:cubicBezTo>
                  <a:pt x="1230284" y="1077884"/>
                  <a:pt x="1237779" y="1084910"/>
                  <a:pt x="1246909" y="1088968"/>
                </a:cubicBezTo>
                <a:cubicBezTo>
                  <a:pt x="1294920" y="1110306"/>
                  <a:pt x="1310480" y="1104618"/>
                  <a:pt x="1363288" y="1122219"/>
                </a:cubicBezTo>
                <a:cubicBezTo>
                  <a:pt x="1419433" y="1140932"/>
                  <a:pt x="1350313" y="1119335"/>
                  <a:pt x="1438102" y="1138844"/>
                </a:cubicBezTo>
                <a:cubicBezTo>
                  <a:pt x="1446656" y="1140745"/>
                  <a:pt x="1454419" y="1145590"/>
                  <a:pt x="1463040" y="1147157"/>
                </a:cubicBezTo>
                <a:cubicBezTo>
                  <a:pt x="1518208" y="1157187"/>
                  <a:pt x="1522757" y="1155469"/>
                  <a:pt x="1571106" y="115546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자유형 29"/>
          <p:cNvSpPr/>
          <p:nvPr/>
        </p:nvSpPr>
        <p:spPr>
          <a:xfrm>
            <a:off x="3350029" y="2959331"/>
            <a:ext cx="1130531" cy="1571105"/>
          </a:xfrm>
          <a:custGeom>
            <a:avLst/>
            <a:gdLst>
              <a:gd name="connsiteX0" fmla="*/ 182880 w 1130531"/>
              <a:gd name="connsiteY0" fmla="*/ 0 h 1571105"/>
              <a:gd name="connsiteX1" fmla="*/ 108066 w 1130531"/>
              <a:gd name="connsiteY1" fmla="*/ 91440 h 1571105"/>
              <a:gd name="connsiteX2" fmla="*/ 83127 w 1130531"/>
              <a:gd name="connsiteY2" fmla="*/ 133004 h 1571105"/>
              <a:gd name="connsiteX3" fmla="*/ 74815 w 1130531"/>
              <a:gd name="connsiteY3" fmla="*/ 157942 h 1571105"/>
              <a:gd name="connsiteX4" fmla="*/ 66502 w 1130531"/>
              <a:gd name="connsiteY4" fmla="*/ 207818 h 1571105"/>
              <a:gd name="connsiteX5" fmla="*/ 58189 w 1130531"/>
              <a:gd name="connsiteY5" fmla="*/ 241069 h 1571105"/>
              <a:gd name="connsiteX6" fmla="*/ 33251 w 1130531"/>
              <a:gd name="connsiteY6" fmla="*/ 473825 h 1571105"/>
              <a:gd name="connsiteX7" fmla="*/ 24938 w 1130531"/>
              <a:gd name="connsiteY7" fmla="*/ 498764 h 1571105"/>
              <a:gd name="connsiteX8" fmla="*/ 16626 w 1130531"/>
              <a:gd name="connsiteY8" fmla="*/ 548640 h 1571105"/>
              <a:gd name="connsiteX9" fmla="*/ 8313 w 1130531"/>
              <a:gd name="connsiteY9" fmla="*/ 581891 h 1571105"/>
              <a:gd name="connsiteX10" fmla="*/ 0 w 1130531"/>
              <a:gd name="connsiteY10" fmla="*/ 681644 h 1571105"/>
              <a:gd name="connsiteX11" fmla="*/ 8313 w 1130531"/>
              <a:gd name="connsiteY11" fmla="*/ 847898 h 1571105"/>
              <a:gd name="connsiteX12" fmla="*/ 24938 w 1130531"/>
              <a:gd name="connsiteY12" fmla="*/ 897774 h 1571105"/>
              <a:gd name="connsiteX13" fmla="*/ 33251 w 1130531"/>
              <a:gd name="connsiteY13" fmla="*/ 922713 h 1571105"/>
              <a:gd name="connsiteX14" fmla="*/ 49876 w 1130531"/>
              <a:gd name="connsiteY14" fmla="*/ 947651 h 1571105"/>
              <a:gd name="connsiteX15" fmla="*/ 58189 w 1130531"/>
              <a:gd name="connsiteY15" fmla="*/ 972589 h 1571105"/>
              <a:gd name="connsiteX16" fmla="*/ 116378 w 1130531"/>
              <a:gd name="connsiteY16" fmla="*/ 1039091 h 1571105"/>
              <a:gd name="connsiteX17" fmla="*/ 157942 w 1130531"/>
              <a:gd name="connsiteY17" fmla="*/ 1080654 h 1571105"/>
              <a:gd name="connsiteX18" fmla="*/ 207818 w 1130531"/>
              <a:gd name="connsiteY18" fmla="*/ 1097280 h 1571105"/>
              <a:gd name="connsiteX19" fmla="*/ 257695 w 1130531"/>
              <a:gd name="connsiteY19" fmla="*/ 1155469 h 1571105"/>
              <a:gd name="connsiteX20" fmla="*/ 324196 w 1130531"/>
              <a:gd name="connsiteY20" fmla="*/ 1180407 h 1571105"/>
              <a:gd name="connsiteX21" fmla="*/ 374073 w 1130531"/>
              <a:gd name="connsiteY21" fmla="*/ 1213658 h 1571105"/>
              <a:gd name="connsiteX22" fmla="*/ 423949 w 1130531"/>
              <a:gd name="connsiteY22" fmla="*/ 1238596 h 1571105"/>
              <a:gd name="connsiteX23" fmla="*/ 448887 w 1130531"/>
              <a:gd name="connsiteY23" fmla="*/ 1246909 h 1571105"/>
              <a:gd name="connsiteX24" fmla="*/ 507076 w 1130531"/>
              <a:gd name="connsiteY24" fmla="*/ 1280160 h 1571105"/>
              <a:gd name="connsiteX25" fmla="*/ 565266 w 1130531"/>
              <a:gd name="connsiteY25" fmla="*/ 1296785 h 1571105"/>
              <a:gd name="connsiteX26" fmla="*/ 615142 w 1130531"/>
              <a:gd name="connsiteY26" fmla="*/ 1330036 h 1571105"/>
              <a:gd name="connsiteX27" fmla="*/ 640080 w 1130531"/>
              <a:gd name="connsiteY27" fmla="*/ 1338349 h 1571105"/>
              <a:gd name="connsiteX28" fmla="*/ 665018 w 1130531"/>
              <a:gd name="connsiteY28" fmla="*/ 1354974 h 1571105"/>
              <a:gd name="connsiteX29" fmla="*/ 714895 w 1130531"/>
              <a:gd name="connsiteY29" fmla="*/ 1371600 h 1571105"/>
              <a:gd name="connsiteX30" fmla="*/ 764771 w 1130531"/>
              <a:gd name="connsiteY30" fmla="*/ 1404851 h 1571105"/>
              <a:gd name="connsiteX31" fmla="*/ 789709 w 1130531"/>
              <a:gd name="connsiteY31" fmla="*/ 1421476 h 1571105"/>
              <a:gd name="connsiteX32" fmla="*/ 839586 w 1130531"/>
              <a:gd name="connsiteY32" fmla="*/ 1438102 h 1571105"/>
              <a:gd name="connsiteX33" fmla="*/ 914400 w 1130531"/>
              <a:gd name="connsiteY33" fmla="*/ 1479665 h 1571105"/>
              <a:gd name="connsiteX34" fmla="*/ 947651 w 1130531"/>
              <a:gd name="connsiteY34" fmla="*/ 1496291 h 1571105"/>
              <a:gd name="connsiteX35" fmla="*/ 980902 w 1130531"/>
              <a:gd name="connsiteY35" fmla="*/ 1504604 h 1571105"/>
              <a:gd name="connsiteX36" fmla="*/ 1039091 w 1130531"/>
              <a:gd name="connsiteY36" fmla="*/ 1537854 h 1571105"/>
              <a:gd name="connsiteX37" fmla="*/ 1064029 w 1130531"/>
              <a:gd name="connsiteY37" fmla="*/ 1546167 h 1571105"/>
              <a:gd name="connsiteX38" fmla="*/ 1122218 w 1130531"/>
              <a:gd name="connsiteY38" fmla="*/ 1562793 h 1571105"/>
              <a:gd name="connsiteX39" fmla="*/ 1130531 w 1130531"/>
              <a:gd name="connsiteY39" fmla="*/ 1571105 h 157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30531" h="1571105">
                <a:moveTo>
                  <a:pt x="182880" y="0"/>
                </a:moveTo>
                <a:cubicBezTo>
                  <a:pt x="159633" y="23247"/>
                  <a:pt x="119097" y="58349"/>
                  <a:pt x="108066" y="91440"/>
                </a:cubicBezTo>
                <a:cubicBezTo>
                  <a:pt x="97274" y="123813"/>
                  <a:pt x="105949" y="110182"/>
                  <a:pt x="83127" y="133004"/>
                </a:cubicBezTo>
                <a:cubicBezTo>
                  <a:pt x="80356" y="141317"/>
                  <a:pt x="76716" y="149388"/>
                  <a:pt x="74815" y="157942"/>
                </a:cubicBezTo>
                <a:cubicBezTo>
                  <a:pt x="71159" y="174395"/>
                  <a:pt x="69808" y="191291"/>
                  <a:pt x="66502" y="207818"/>
                </a:cubicBezTo>
                <a:cubicBezTo>
                  <a:pt x="64261" y="219021"/>
                  <a:pt x="60960" y="229985"/>
                  <a:pt x="58189" y="241069"/>
                </a:cubicBezTo>
                <a:cubicBezTo>
                  <a:pt x="55437" y="271342"/>
                  <a:pt x="47387" y="410213"/>
                  <a:pt x="33251" y="473825"/>
                </a:cubicBezTo>
                <a:cubicBezTo>
                  <a:pt x="31350" y="482379"/>
                  <a:pt x="27709" y="490451"/>
                  <a:pt x="24938" y="498764"/>
                </a:cubicBezTo>
                <a:cubicBezTo>
                  <a:pt x="22167" y="515389"/>
                  <a:pt x="19931" y="532113"/>
                  <a:pt x="16626" y="548640"/>
                </a:cubicBezTo>
                <a:cubicBezTo>
                  <a:pt x="14385" y="559843"/>
                  <a:pt x="9730" y="570554"/>
                  <a:pt x="8313" y="581891"/>
                </a:cubicBezTo>
                <a:cubicBezTo>
                  <a:pt x="4174" y="615000"/>
                  <a:pt x="2771" y="648393"/>
                  <a:pt x="0" y="681644"/>
                </a:cubicBezTo>
                <a:cubicBezTo>
                  <a:pt x="2771" y="737062"/>
                  <a:pt x="1953" y="792776"/>
                  <a:pt x="8313" y="847898"/>
                </a:cubicBezTo>
                <a:cubicBezTo>
                  <a:pt x="10322" y="865307"/>
                  <a:pt x="19396" y="881149"/>
                  <a:pt x="24938" y="897774"/>
                </a:cubicBezTo>
                <a:cubicBezTo>
                  <a:pt x="27709" y="906087"/>
                  <a:pt x="28390" y="915422"/>
                  <a:pt x="33251" y="922713"/>
                </a:cubicBezTo>
                <a:cubicBezTo>
                  <a:pt x="38793" y="931026"/>
                  <a:pt x="45408" y="938715"/>
                  <a:pt x="49876" y="947651"/>
                </a:cubicBezTo>
                <a:cubicBezTo>
                  <a:pt x="53795" y="955488"/>
                  <a:pt x="53934" y="964929"/>
                  <a:pt x="58189" y="972589"/>
                </a:cubicBezTo>
                <a:cubicBezTo>
                  <a:pt x="86713" y="1023932"/>
                  <a:pt x="79949" y="1014804"/>
                  <a:pt x="116378" y="1039091"/>
                </a:cubicBezTo>
                <a:cubicBezTo>
                  <a:pt x="131546" y="1061842"/>
                  <a:pt x="131691" y="1068987"/>
                  <a:pt x="157942" y="1080654"/>
                </a:cubicBezTo>
                <a:cubicBezTo>
                  <a:pt x="173956" y="1087772"/>
                  <a:pt x="207818" y="1097280"/>
                  <a:pt x="207818" y="1097280"/>
                </a:cubicBezTo>
                <a:cubicBezTo>
                  <a:pt x="217721" y="1112133"/>
                  <a:pt x="241570" y="1151438"/>
                  <a:pt x="257695" y="1155469"/>
                </a:cubicBezTo>
                <a:cubicBezTo>
                  <a:pt x="291517" y="1163925"/>
                  <a:pt x="293147" y="1161778"/>
                  <a:pt x="324196" y="1180407"/>
                </a:cubicBezTo>
                <a:cubicBezTo>
                  <a:pt x="341330" y="1190687"/>
                  <a:pt x="355117" y="1207339"/>
                  <a:pt x="374073" y="1213658"/>
                </a:cubicBezTo>
                <a:cubicBezTo>
                  <a:pt x="436756" y="1234553"/>
                  <a:pt x="359491" y="1206367"/>
                  <a:pt x="423949" y="1238596"/>
                </a:cubicBezTo>
                <a:cubicBezTo>
                  <a:pt x="431786" y="1242515"/>
                  <a:pt x="440833" y="1243457"/>
                  <a:pt x="448887" y="1246909"/>
                </a:cubicBezTo>
                <a:cubicBezTo>
                  <a:pt x="550908" y="1290632"/>
                  <a:pt x="423588" y="1238415"/>
                  <a:pt x="507076" y="1280160"/>
                </a:cubicBezTo>
                <a:cubicBezTo>
                  <a:pt x="519003" y="1286124"/>
                  <a:pt x="554609" y="1294121"/>
                  <a:pt x="565266" y="1296785"/>
                </a:cubicBezTo>
                <a:cubicBezTo>
                  <a:pt x="581891" y="1307869"/>
                  <a:pt x="596186" y="1323717"/>
                  <a:pt x="615142" y="1330036"/>
                </a:cubicBezTo>
                <a:cubicBezTo>
                  <a:pt x="623455" y="1332807"/>
                  <a:pt x="632243" y="1334430"/>
                  <a:pt x="640080" y="1338349"/>
                </a:cubicBezTo>
                <a:cubicBezTo>
                  <a:pt x="649016" y="1342817"/>
                  <a:pt x="655889" y="1350916"/>
                  <a:pt x="665018" y="1354974"/>
                </a:cubicBezTo>
                <a:cubicBezTo>
                  <a:pt x="681033" y="1362092"/>
                  <a:pt x="700313" y="1361879"/>
                  <a:pt x="714895" y="1371600"/>
                </a:cubicBezTo>
                <a:lnTo>
                  <a:pt x="764771" y="1404851"/>
                </a:lnTo>
                <a:cubicBezTo>
                  <a:pt x="773084" y="1410393"/>
                  <a:pt x="780231" y="1418317"/>
                  <a:pt x="789709" y="1421476"/>
                </a:cubicBezTo>
                <a:cubicBezTo>
                  <a:pt x="806335" y="1427018"/>
                  <a:pt x="825004" y="1428381"/>
                  <a:pt x="839586" y="1438102"/>
                </a:cubicBezTo>
                <a:cubicBezTo>
                  <a:pt x="936799" y="1502911"/>
                  <a:pt x="852945" y="1453327"/>
                  <a:pt x="914400" y="1479665"/>
                </a:cubicBezTo>
                <a:cubicBezTo>
                  <a:pt x="925790" y="1484546"/>
                  <a:pt x="936048" y="1491940"/>
                  <a:pt x="947651" y="1496291"/>
                </a:cubicBezTo>
                <a:cubicBezTo>
                  <a:pt x="958348" y="1500303"/>
                  <a:pt x="970205" y="1500593"/>
                  <a:pt x="980902" y="1504604"/>
                </a:cubicBezTo>
                <a:cubicBezTo>
                  <a:pt x="1039195" y="1526464"/>
                  <a:pt x="990857" y="1513737"/>
                  <a:pt x="1039091" y="1537854"/>
                </a:cubicBezTo>
                <a:cubicBezTo>
                  <a:pt x="1046928" y="1541773"/>
                  <a:pt x="1055604" y="1543760"/>
                  <a:pt x="1064029" y="1546167"/>
                </a:cubicBezTo>
                <a:cubicBezTo>
                  <a:pt x="1076461" y="1549719"/>
                  <a:pt x="1108928" y="1556148"/>
                  <a:pt x="1122218" y="1562793"/>
                </a:cubicBezTo>
                <a:cubicBezTo>
                  <a:pt x="1125723" y="1564545"/>
                  <a:pt x="1127760" y="1568334"/>
                  <a:pt x="1130531" y="157110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자유형 31"/>
          <p:cNvSpPr/>
          <p:nvPr/>
        </p:nvSpPr>
        <p:spPr>
          <a:xfrm>
            <a:off x="2368978" y="3183775"/>
            <a:ext cx="457349" cy="1737360"/>
          </a:xfrm>
          <a:custGeom>
            <a:avLst/>
            <a:gdLst>
              <a:gd name="connsiteX0" fmla="*/ 440724 w 457349"/>
              <a:gd name="connsiteY0" fmla="*/ 0 h 1737360"/>
              <a:gd name="connsiteX1" fmla="*/ 449037 w 457349"/>
              <a:gd name="connsiteY1" fmla="*/ 58189 h 1737360"/>
              <a:gd name="connsiteX2" fmla="*/ 457349 w 457349"/>
              <a:gd name="connsiteY2" fmla="*/ 99752 h 1737360"/>
              <a:gd name="connsiteX3" fmla="*/ 449037 w 457349"/>
              <a:gd name="connsiteY3" fmla="*/ 839585 h 1737360"/>
              <a:gd name="connsiteX4" fmla="*/ 432411 w 457349"/>
              <a:gd name="connsiteY4" fmla="*/ 906087 h 1737360"/>
              <a:gd name="connsiteX5" fmla="*/ 424098 w 457349"/>
              <a:gd name="connsiteY5" fmla="*/ 947650 h 1737360"/>
              <a:gd name="connsiteX6" fmla="*/ 390847 w 457349"/>
              <a:gd name="connsiteY6" fmla="*/ 980901 h 1737360"/>
              <a:gd name="connsiteX7" fmla="*/ 357597 w 457349"/>
              <a:gd name="connsiteY7" fmla="*/ 1030778 h 1737360"/>
              <a:gd name="connsiteX8" fmla="*/ 324346 w 457349"/>
              <a:gd name="connsiteY8" fmla="*/ 1064029 h 1737360"/>
              <a:gd name="connsiteX9" fmla="*/ 307720 w 457349"/>
              <a:gd name="connsiteY9" fmla="*/ 1080654 h 1737360"/>
              <a:gd name="connsiteX10" fmla="*/ 282782 w 457349"/>
              <a:gd name="connsiteY10" fmla="*/ 1097280 h 1737360"/>
              <a:gd name="connsiteX11" fmla="*/ 266157 w 457349"/>
              <a:gd name="connsiteY11" fmla="*/ 1122218 h 1737360"/>
              <a:gd name="connsiteX12" fmla="*/ 232906 w 457349"/>
              <a:gd name="connsiteY12" fmla="*/ 1155469 h 1737360"/>
              <a:gd name="connsiteX13" fmla="*/ 207967 w 457349"/>
              <a:gd name="connsiteY13" fmla="*/ 1205345 h 1737360"/>
              <a:gd name="connsiteX14" fmla="*/ 183029 w 457349"/>
              <a:gd name="connsiteY14" fmla="*/ 1221970 h 1737360"/>
              <a:gd name="connsiteX15" fmla="*/ 166404 w 457349"/>
              <a:gd name="connsiteY15" fmla="*/ 1238596 h 1737360"/>
              <a:gd name="connsiteX16" fmla="*/ 141466 w 457349"/>
              <a:gd name="connsiteY16" fmla="*/ 1280160 h 1737360"/>
              <a:gd name="connsiteX17" fmla="*/ 133153 w 457349"/>
              <a:gd name="connsiteY17" fmla="*/ 1305098 h 1737360"/>
              <a:gd name="connsiteX18" fmla="*/ 50026 w 457349"/>
              <a:gd name="connsiteY18" fmla="*/ 1371600 h 1737360"/>
              <a:gd name="connsiteX19" fmla="*/ 8462 w 457349"/>
              <a:gd name="connsiteY19" fmla="*/ 1404850 h 1737360"/>
              <a:gd name="connsiteX20" fmla="*/ 149 w 457349"/>
              <a:gd name="connsiteY20" fmla="*/ 1429789 h 1737360"/>
              <a:gd name="connsiteX21" fmla="*/ 33400 w 457349"/>
              <a:gd name="connsiteY21" fmla="*/ 1487978 h 1737360"/>
              <a:gd name="connsiteX22" fmla="*/ 50026 w 457349"/>
              <a:gd name="connsiteY22" fmla="*/ 1537854 h 1737360"/>
              <a:gd name="connsiteX23" fmla="*/ 41713 w 457349"/>
              <a:gd name="connsiteY23" fmla="*/ 1654232 h 1737360"/>
              <a:gd name="connsiteX24" fmla="*/ 33400 w 457349"/>
              <a:gd name="connsiteY24" fmla="*/ 1704109 h 1737360"/>
              <a:gd name="connsiteX25" fmla="*/ 25087 w 457349"/>
              <a:gd name="connsiteY25" fmla="*/ 173736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7349" h="1737360">
                <a:moveTo>
                  <a:pt x="440724" y="0"/>
                </a:moveTo>
                <a:cubicBezTo>
                  <a:pt x="443495" y="19396"/>
                  <a:pt x="445816" y="38862"/>
                  <a:pt x="449037" y="58189"/>
                </a:cubicBezTo>
                <a:cubicBezTo>
                  <a:pt x="451360" y="72125"/>
                  <a:pt x="457349" y="85623"/>
                  <a:pt x="457349" y="99752"/>
                </a:cubicBezTo>
                <a:cubicBezTo>
                  <a:pt x="457349" y="346379"/>
                  <a:pt x="454283" y="593014"/>
                  <a:pt x="449037" y="839585"/>
                </a:cubicBezTo>
                <a:cubicBezTo>
                  <a:pt x="448324" y="873075"/>
                  <a:pt x="439413" y="878081"/>
                  <a:pt x="432411" y="906087"/>
                </a:cubicBezTo>
                <a:cubicBezTo>
                  <a:pt x="428984" y="919794"/>
                  <a:pt x="430960" y="935299"/>
                  <a:pt x="424098" y="947650"/>
                </a:cubicBezTo>
                <a:cubicBezTo>
                  <a:pt x="416486" y="961352"/>
                  <a:pt x="399542" y="967859"/>
                  <a:pt x="390847" y="980901"/>
                </a:cubicBezTo>
                <a:cubicBezTo>
                  <a:pt x="379764" y="997527"/>
                  <a:pt x="371726" y="1016649"/>
                  <a:pt x="357597" y="1030778"/>
                </a:cubicBezTo>
                <a:lnTo>
                  <a:pt x="324346" y="1064029"/>
                </a:lnTo>
                <a:cubicBezTo>
                  <a:pt x="318804" y="1069571"/>
                  <a:pt x="314241" y="1076307"/>
                  <a:pt x="307720" y="1080654"/>
                </a:cubicBezTo>
                <a:lnTo>
                  <a:pt x="282782" y="1097280"/>
                </a:lnTo>
                <a:cubicBezTo>
                  <a:pt x="277240" y="1105593"/>
                  <a:pt x="272659" y="1114633"/>
                  <a:pt x="266157" y="1122218"/>
                </a:cubicBezTo>
                <a:cubicBezTo>
                  <a:pt x="255956" y="1134119"/>
                  <a:pt x="232906" y="1155469"/>
                  <a:pt x="232906" y="1155469"/>
                </a:cubicBezTo>
                <a:cubicBezTo>
                  <a:pt x="226145" y="1175752"/>
                  <a:pt x="224082" y="1189230"/>
                  <a:pt x="207967" y="1205345"/>
                </a:cubicBezTo>
                <a:cubicBezTo>
                  <a:pt x="200903" y="1212409"/>
                  <a:pt x="190830" y="1215729"/>
                  <a:pt x="183029" y="1221970"/>
                </a:cubicBezTo>
                <a:cubicBezTo>
                  <a:pt x="176909" y="1226866"/>
                  <a:pt x="171946" y="1233054"/>
                  <a:pt x="166404" y="1238596"/>
                </a:cubicBezTo>
                <a:cubicBezTo>
                  <a:pt x="142855" y="1309241"/>
                  <a:pt x="175698" y="1223106"/>
                  <a:pt x="141466" y="1280160"/>
                </a:cubicBezTo>
                <a:cubicBezTo>
                  <a:pt x="136958" y="1287674"/>
                  <a:pt x="138246" y="1297968"/>
                  <a:pt x="133153" y="1305098"/>
                </a:cubicBezTo>
                <a:cubicBezTo>
                  <a:pt x="92028" y="1362673"/>
                  <a:pt x="104971" y="1316658"/>
                  <a:pt x="50026" y="1371600"/>
                </a:cubicBezTo>
                <a:cubicBezTo>
                  <a:pt x="26335" y="1395289"/>
                  <a:pt x="39921" y="1383878"/>
                  <a:pt x="8462" y="1404850"/>
                </a:cubicBezTo>
                <a:cubicBezTo>
                  <a:pt x="5691" y="1413163"/>
                  <a:pt x="-1090" y="1421114"/>
                  <a:pt x="149" y="1429789"/>
                </a:cubicBezTo>
                <a:cubicBezTo>
                  <a:pt x="3641" y="1454230"/>
                  <a:pt x="24092" y="1467036"/>
                  <a:pt x="33400" y="1487978"/>
                </a:cubicBezTo>
                <a:cubicBezTo>
                  <a:pt x="40518" y="1503992"/>
                  <a:pt x="50026" y="1537854"/>
                  <a:pt x="50026" y="1537854"/>
                </a:cubicBezTo>
                <a:cubicBezTo>
                  <a:pt x="47255" y="1576647"/>
                  <a:pt x="45583" y="1615534"/>
                  <a:pt x="41713" y="1654232"/>
                </a:cubicBezTo>
                <a:cubicBezTo>
                  <a:pt x="40036" y="1671003"/>
                  <a:pt x="37056" y="1687655"/>
                  <a:pt x="33400" y="1704109"/>
                </a:cubicBezTo>
                <a:cubicBezTo>
                  <a:pt x="24211" y="1745460"/>
                  <a:pt x="25087" y="1715926"/>
                  <a:pt x="25087" y="17373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자유형 33"/>
          <p:cNvSpPr/>
          <p:nvPr/>
        </p:nvSpPr>
        <p:spPr>
          <a:xfrm>
            <a:off x="2942705" y="2926080"/>
            <a:ext cx="581891" cy="1737360"/>
          </a:xfrm>
          <a:custGeom>
            <a:avLst/>
            <a:gdLst>
              <a:gd name="connsiteX0" fmla="*/ 581891 w 581891"/>
              <a:gd name="connsiteY0" fmla="*/ 0 h 1737360"/>
              <a:gd name="connsiteX1" fmla="*/ 565266 w 581891"/>
              <a:gd name="connsiteY1" fmla="*/ 41564 h 1737360"/>
              <a:gd name="connsiteX2" fmla="*/ 532015 w 581891"/>
              <a:gd name="connsiteY2" fmla="*/ 74815 h 1737360"/>
              <a:gd name="connsiteX3" fmla="*/ 515390 w 581891"/>
              <a:gd name="connsiteY3" fmla="*/ 99753 h 1737360"/>
              <a:gd name="connsiteX4" fmla="*/ 498764 w 581891"/>
              <a:gd name="connsiteY4" fmla="*/ 116378 h 1737360"/>
              <a:gd name="connsiteX5" fmla="*/ 465513 w 581891"/>
              <a:gd name="connsiteY5" fmla="*/ 166255 h 1737360"/>
              <a:gd name="connsiteX6" fmla="*/ 457200 w 581891"/>
              <a:gd name="connsiteY6" fmla="*/ 191193 h 1737360"/>
              <a:gd name="connsiteX7" fmla="*/ 432262 w 581891"/>
              <a:gd name="connsiteY7" fmla="*/ 216131 h 1737360"/>
              <a:gd name="connsiteX8" fmla="*/ 399011 w 581891"/>
              <a:gd name="connsiteY8" fmla="*/ 266007 h 1737360"/>
              <a:gd name="connsiteX9" fmla="*/ 382386 w 581891"/>
              <a:gd name="connsiteY9" fmla="*/ 315884 h 1737360"/>
              <a:gd name="connsiteX10" fmla="*/ 349135 w 581891"/>
              <a:gd name="connsiteY10" fmla="*/ 357447 h 1737360"/>
              <a:gd name="connsiteX11" fmla="*/ 340822 w 581891"/>
              <a:gd name="connsiteY11" fmla="*/ 382385 h 1737360"/>
              <a:gd name="connsiteX12" fmla="*/ 324197 w 581891"/>
              <a:gd name="connsiteY12" fmla="*/ 407324 h 1737360"/>
              <a:gd name="connsiteX13" fmla="*/ 315884 w 581891"/>
              <a:gd name="connsiteY13" fmla="*/ 432262 h 1737360"/>
              <a:gd name="connsiteX14" fmla="*/ 299259 w 581891"/>
              <a:gd name="connsiteY14" fmla="*/ 457200 h 1737360"/>
              <a:gd name="connsiteX15" fmla="*/ 274320 w 581891"/>
              <a:gd name="connsiteY15" fmla="*/ 507076 h 1737360"/>
              <a:gd name="connsiteX16" fmla="*/ 249382 w 581891"/>
              <a:gd name="connsiteY16" fmla="*/ 556953 h 1737360"/>
              <a:gd name="connsiteX17" fmla="*/ 232757 w 581891"/>
              <a:gd name="connsiteY17" fmla="*/ 606829 h 1737360"/>
              <a:gd name="connsiteX18" fmla="*/ 216131 w 581891"/>
              <a:gd name="connsiteY18" fmla="*/ 656705 h 1737360"/>
              <a:gd name="connsiteX19" fmla="*/ 191193 w 581891"/>
              <a:gd name="connsiteY19" fmla="*/ 731520 h 1737360"/>
              <a:gd name="connsiteX20" fmla="*/ 182880 w 581891"/>
              <a:gd name="connsiteY20" fmla="*/ 756458 h 1737360"/>
              <a:gd name="connsiteX21" fmla="*/ 166255 w 581891"/>
              <a:gd name="connsiteY21" fmla="*/ 773084 h 1737360"/>
              <a:gd name="connsiteX22" fmla="*/ 133004 w 581891"/>
              <a:gd name="connsiteY22" fmla="*/ 847898 h 1737360"/>
              <a:gd name="connsiteX23" fmla="*/ 99753 w 581891"/>
              <a:gd name="connsiteY23" fmla="*/ 897775 h 1737360"/>
              <a:gd name="connsiteX24" fmla="*/ 74815 w 581891"/>
              <a:gd name="connsiteY24" fmla="*/ 947651 h 1737360"/>
              <a:gd name="connsiteX25" fmla="*/ 41564 w 581891"/>
              <a:gd name="connsiteY25" fmla="*/ 1014153 h 1737360"/>
              <a:gd name="connsiteX26" fmla="*/ 24939 w 581891"/>
              <a:gd name="connsiteY26" fmla="*/ 1039091 h 1737360"/>
              <a:gd name="connsiteX27" fmla="*/ 8313 w 581891"/>
              <a:gd name="connsiteY27" fmla="*/ 1088967 h 1737360"/>
              <a:gd name="connsiteX28" fmla="*/ 0 w 581891"/>
              <a:gd name="connsiteY28" fmla="*/ 1113905 h 1737360"/>
              <a:gd name="connsiteX29" fmla="*/ 8313 w 581891"/>
              <a:gd name="connsiteY29" fmla="*/ 1221971 h 1737360"/>
              <a:gd name="connsiteX30" fmla="*/ 33251 w 581891"/>
              <a:gd name="connsiteY30" fmla="*/ 1263535 h 1737360"/>
              <a:gd name="connsiteX31" fmla="*/ 49877 w 581891"/>
              <a:gd name="connsiteY31" fmla="*/ 1288473 h 1737360"/>
              <a:gd name="connsiteX32" fmla="*/ 66502 w 581891"/>
              <a:gd name="connsiteY32" fmla="*/ 1346662 h 1737360"/>
              <a:gd name="connsiteX33" fmla="*/ 91440 w 581891"/>
              <a:gd name="connsiteY33" fmla="*/ 1421476 h 1737360"/>
              <a:gd name="connsiteX34" fmla="*/ 99753 w 581891"/>
              <a:gd name="connsiteY34" fmla="*/ 1446415 h 1737360"/>
              <a:gd name="connsiteX35" fmla="*/ 108066 w 581891"/>
              <a:gd name="connsiteY35" fmla="*/ 173736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1891" h="1737360">
                <a:moveTo>
                  <a:pt x="581891" y="0"/>
                </a:moveTo>
                <a:cubicBezTo>
                  <a:pt x="576349" y="13855"/>
                  <a:pt x="573543" y="29148"/>
                  <a:pt x="565266" y="41564"/>
                </a:cubicBezTo>
                <a:cubicBezTo>
                  <a:pt x="556571" y="54606"/>
                  <a:pt x="540710" y="61773"/>
                  <a:pt x="532015" y="74815"/>
                </a:cubicBezTo>
                <a:cubicBezTo>
                  <a:pt x="526473" y="83128"/>
                  <a:pt x="521631" y="91952"/>
                  <a:pt x="515390" y="99753"/>
                </a:cubicBezTo>
                <a:cubicBezTo>
                  <a:pt x="510494" y="105873"/>
                  <a:pt x="503466" y="110108"/>
                  <a:pt x="498764" y="116378"/>
                </a:cubicBezTo>
                <a:cubicBezTo>
                  <a:pt x="486775" y="132363"/>
                  <a:pt x="471832" y="147299"/>
                  <a:pt x="465513" y="166255"/>
                </a:cubicBezTo>
                <a:cubicBezTo>
                  <a:pt x="462742" y="174568"/>
                  <a:pt x="462061" y="183902"/>
                  <a:pt x="457200" y="191193"/>
                </a:cubicBezTo>
                <a:cubicBezTo>
                  <a:pt x="450679" y="200974"/>
                  <a:pt x="439479" y="206851"/>
                  <a:pt x="432262" y="216131"/>
                </a:cubicBezTo>
                <a:cubicBezTo>
                  <a:pt x="419995" y="231903"/>
                  <a:pt x="399011" y="266007"/>
                  <a:pt x="399011" y="266007"/>
                </a:cubicBezTo>
                <a:cubicBezTo>
                  <a:pt x="393469" y="282633"/>
                  <a:pt x="394778" y="303492"/>
                  <a:pt x="382386" y="315884"/>
                </a:cubicBezTo>
                <a:cubicBezTo>
                  <a:pt x="366921" y="331348"/>
                  <a:pt x="359622" y="336472"/>
                  <a:pt x="349135" y="357447"/>
                </a:cubicBezTo>
                <a:cubicBezTo>
                  <a:pt x="345216" y="365284"/>
                  <a:pt x="344741" y="374548"/>
                  <a:pt x="340822" y="382385"/>
                </a:cubicBezTo>
                <a:cubicBezTo>
                  <a:pt x="336354" y="391321"/>
                  <a:pt x="328665" y="398388"/>
                  <a:pt x="324197" y="407324"/>
                </a:cubicBezTo>
                <a:cubicBezTo>
                  <a:pt x="320278" y="415161"/>
                  <a:pt x="319803" y="424425"/>
                  <a:pt x="315884" y="432262"/>
                </a:cubicBezTo>
                <a:cubicBezTo>
                  <a:pt x="311416" y="441198"/>
                  <a:pt x="303727" y="448264"/>
                  <a:pt x="299259" y="457200"/>
                </a:cubicBezTo>
                <a:cubicBezTo>
                  <a:pt x="264847" y="526024"/>
                  <a:pt x="321962" y="435616"/>
                  <a:pt x="274320" y="507076"/>
                </a:cubicBezTo>
                <a:cubicBezTo>
                  <a:pt x="244012" y="598010"/>
                  <a:pt x="292346" y="460286"/>
                  <a:pt x="249382" y="556953"/>
                </a:cubicBezTo>
                <a:cubicBezTo>
                  <a:pt x="242265" y="572967"/>
                  <a:pt x="238299" y="590204"/>
                  <a:pt x="232757" y="606829"/>
                </a:cubicBezTo>
                <a:lnTo>
                  <a:pt x="216131" y="656705"/>
                </a:lnTo>
                <a:lnTo>
                  <a:pt x="191193" y="731520"/>
                </a:lnTo>
                <a:cubicBezTo>
                  <a:pt x="188422" y="739833"/>
                  <a:pt x="189076" y="750262"/>
                  <a:pt x="182880" y="756458"/>
                </a:cubicBezTo>
                <a:lnTo>
                  <a:pt x="166255" y="773084"/>
                </a:lnTo>
                <a:cubicBezTo>
                  <a:pt x="137226" y="860172"/>
                  <a:pt x="164621" y="792568"/>
                  <a:pt x="133004" y="847898"/>
                </a:cubicBezTo>
                <a:cubicBezTo>
                  <a:pt x="106162" y="894871"/>
                  <a:pt x="129386" y="868142"/>
                  <a:pt x="99753" y="897775"/>
                </a:cubicBezTo>
                <a:cubicBezTo>
                  <a:pt x="82896" y="948343"/>
                  <a:pt x="102439" y="897006"/>
                  <a:pt x="74815" y="947651"/>
                </a:cubicBezTo>
                <a:cubicBezTo>
                  <a:pt x="62947" y="969409"/>
                  <a:pt x="55311" y="993531"/>
                  <a:pt x="41564" y="1014153"/>
                </a:cubicBezTo>
                <a:cubicBezTo>
                  <a:pt x="36022" y="1022466"/>
                  <a:pt x="28997" y="1029962"/>
                  <a:pt x="24939" y="1039091"/>
                </a:cubicBezTo>
                <a:cubicBezTo>
                  <a:pt x="17821" y="1055105"/>
                  <a:pt x="13855" y="1072342"/>
                  <a:pt x="8313" y="1088967"/>
                </a:cubicBezTo>
                <a:lnTo>
                  <a:pt x="0" y="1113905"/>
                </a:lnTo>
                <a:cubicBezTo>
                  <a:pt x="2771" y="1149927"/>
                  <a:pt x="3832" y="1186122"/>
                  <a:pt x="8313" y="1221971"/>
                </a:cubicBezTo>
                <a:cubicBezTo>
                  <a:pt x="12055" y="1251910"/>
                  <a:pt x="16735" y="1242890"/>
                  <a:pt x="33251" y="1263535"/>
                </a:cubicBezTo>
                <a:cubicBezTo>
                  <a:pt x="39492" y="1271336"/>
                  <a:pt x="45409" y="1279537"/>
                  <a:pt x="49877" y="1288473"/>
                </a:cubicBezTo>
                <a:cubicBezTo>
                  <a:pt x="56864" y="1302446"/>
                  <a:pt x="62505" y="1333339"/>
                  <a:pt x="66502" y="1346662"/>
                </a:cubicBezTo>
                <a:cubicBezTo>
                  <a:pt x="74055" y="1371840"/>
                  <a:pt x="83128" y="1396538"/>
                  <a:pt x="91440" y="1421476"/>
                </a:cubicBezTo>
                <a:lnTo>
                  <a:pt x="99753" y="1446415"/>
                </a:lnTo>
                <a:cubicBezTo>
                  <a:pt x="102605" y="1543394"/>
                  <a:pt x="108066" y="1640339"/>
                  <a:pt x="108066" y="17373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자유형 34"/>
          <p:cNvSpPr/>
          <p:nvPr/>
        </p:nvSpPr>
        <p:spPr>
          <a:xfrm>
            <a:off x="3250276" y="2901142"/>
            <a:ext cx="698269" cy="1953491"/>
          </a:xfrm>
          <a:custGeom>
            <a:avLst/>
            <a:gdLst>
              <a:gd name="connsiteX0" fmla="*/ 324197 w 698269"/>
              <a:gd name="connsiteY0" fmla="*/ 0 h 1953491"/>
              <a:gd name="connsiteX1" fmla="*/ 282633 w 698269"/>
              <a:gd name="connsiteY1" fmla="*/ 33251 h 1953491"/>
              <a:gd name="connsiteX2" fmla="*/ 266008 w 698269"/>
              <a:gd name="connsiteY2" fmla="*/ 58189 h 1953491"/>
              <a:gd name="connsiteX3" fmla="*/ 241069 w 698269"/>
              <a:gd name="connsiteY3" fmla="*/ 83127 h 1953491"/>
              <a:gd name="connsiteX4" fmla="*/ 232757 w 698269"/>
              <a:gd name="connsiteY4" fmla="*/ 108065 h 1953491"/>
              <a:gd name="connsiteX5" fmla="*/ 191193 w 698269"/>
              <a:gd name="connsiteY5" fmla="*/ 141316 h 1953491"/>
              <a:gd name="connsiteX6" fmla="*/ 166255 w 698269"/>
              <a:gd name="connsiteY6" fmla="*/ 182880 h 1953491"/>
              <a:gd name="connsiteX7" fmla="*/ 149629 w 698269"/>
              <a:gd name="connsiteY7" fmla="*/ 241069 h 1953491"/>
              <a:gd name="connsiteX8" fmla="*/ 124691 w 698269"/>
              <a:gd name="connsiteY8" fmla="*/ 315883 h 1953491"/>
              <a:gd name="connsiteX9" fmla="*/ 116379 w 698269"/>
              <a:gd name="connsiteY9" fmla="*/ 340822 h 1953491"/>
              <a:gd name="connsiteX10" fmla="*/ 108066 w 698269"/>
              <a:gd name="connsiteY10" fmla="*/ 390698 h 1953491"/>
              <a:gd name="connsiteX11" fmla="*/ 99753 w 698269"/>
              <a:gd name="connsiteY11" fmla="*/ 415636 h 1953491"/>
              <a:gd name="connsiteX12" fmla="*/ 91440 w 698269"/>
              <a:gd name="connsiteY12" fmla="*/ 448887 h 1953491"/>
              <a:gd name="connsiteX13" fmla="*/ 83128 w 698269"/>
              <a:gd name="connsiteY13" fmla="*/ 490451 h 1953491"/>
              <a:gd name="connsiteX14" fmla="*/ 66502 w 698269"/>
              <a:gd name="connsiteY14" fmla="*/ 540327 h 1953491"/>
              <a:gd name="connsiteX15" fmla="*/ 49877 w 698269"/>
              <a:gd name="connsiteY15" fmla="*/ 598516 h 1953491"/>
              <a:gd name="connsiteX16" fmla="*/ 41564 w 698269"/>
              <a:gd name="connsiteY16" fmla="*/ 656705 h 1953491"/>
              <a:gd name="connsiteX17" fmla="*/ 33251 w 698269"/>
              <a:gd name="connsiteY17" fmla="*/ 681643 h 1953491"/>
              <a:gd name="connsiteX18" fmla="*/ 24939 w 698269"/>
              <a:gd name="connsiteY18" fmla="*/ 731520 h 1953491"/>
              <a:gd name="connsiteX19" fmla="*/ 16626 w 698269"/>
              <a:gd name="connsiteY19" fmla="*/ 764771 h 1953491"/>
              <a:gd name="connsiteX20" fmla="*/ 0 w 698269"/>
              <a:gd name="connsiteY20" fmla="*/ 939338 h 1953491"/>
              <a:gd name="connsiteX21" fmla="*/ 8313 w 698269"/>
              <a:gd name="connsiteY21" fmla="*/ 1163782 h 1953491"/>
              <a:gd name="connsiteX22" fmla="*/ 16626 w 698269"/>
              <a:gd name="connsiteY22" fmla="*/ 1188720 h 1953491"/>
              <a:gd name="connsiteX23" fmla="*/ 49877 w 698269"/>
              <a:gd name="connsiteY23" fmla="*/ 1238596 h 1953491"/>
              <a:gd name="connsiteX24" fmla="*/ 66502 w 698269"/>
              <a:gd name="connsiteY24" fmla="*/ 1296785 h 1953491"/>
              <a:gd name="connsiteX25" fmla="*/ 116379 w 698269"/>
              <a:gd name="connsiteY25" fmla="*/ 1363287 h 1953491"/>
              <a:gd name="connsiteX26" fmla="*/ 141317 w 698269"/>
              <a:gd name="connsiteY26" fmla="*/ 1413163 h 1953491"/>
              <a:gd name="connsiteX27" fmla="*/ 174568 w 698269"/>
              <a:gd name="connsiteY27" fmla="*/ 1446414 h 1953491"/>
              <a:gd name="connsiteX28" fmla="*/ 191193 w 698269"/>
              <a:gd name="connsiteY28" fmla="*/ 1463040 h 1953491"/>
              <a:gd name="connsiteX29" fmla="*/ 224444 w 698269"/>
              <a:gd name="connsiteY29" fmla="*/ 1512916 h 1953491"/>
              <a:gd name="connsiteX30" fmla="*/ 232757 w 698269"/>
              <a:gd name="connsiteY30" fmla="*/ 1537854 h 1953491"/>
              <a:gd name="connsiteX31" fmla="*/ 257695 w 698269"/>
              <a:gd name="connsiteY31" fmla="*/ 1554480 h 1953491"/>
              <a:gd name="connsiteX32" fmla="*/ 307571 w 698269"/>
              <a:gd name="connsiteY32" fmla="*/ 1620982 h 1953491"/>
              <a:gd name="connsiteX33" fmla="*/ 315884 w 698269"/>
              <a:gd name="connsiteY33" fmla="*/ 1645920 h 1953491"/>
              <a:gd name="connsiteX34" fmla="*/ 390699 w 698269"/>
              <a:gd name="connsiteY34" fmla="*/ 1737360 h 1953491"/>
              <a:gd name="connsiteX35" fmla="*/ 415637 w 698269"/>
              <a:gd name="connsiteY35" fmla="*/ 1753985 h 1953491"/>
              <a:gd name="connsiteX36" fmla="*/ 423949 w 698269"/>
              <a:gd name="connsiteY36" fmla="*/ 1778923 h 1953491"/>
              <a:gd name="connsiteX37" fmla="*/ 465513 w 698269"/>
              <a:gd name="connsiteY37" fmla="*/ 1812174 h 1953491"/>
              <a:gd name="connsiteX38" fmla="*/ 482139 w 698269"/>
              <a:gd name="connsiteY38" fmla="*/ 1828800 h 1953491"/>
              <a:gd name="connsiteX39" fmla="*/ 515389 w 698269"/>
              <a:gd name="connsiteY39" fmla="*/ 1845425 h 1953491"/>
              <a:gd name="connsiteX40" fmla="*/ 532015 w 698269"/>
              <a:gd name="connsiteY40" fmla="*/ 1862051 h 1953491"/>
              <a:gd name="connsiteX41" fmla="*/ 581891 w 698269"/>
              <a:gd name="connsiteY41" fmla="*/ 1886989 h 1953491"/>
              <a:gd name="connsiteX42" fmla="*/ 598517 w 698269"/>
              <a:gd name="connsiteY42" fmla="*/ 1903614 h 1953491"/>
              <a:gd name="connsiteX43" fmla="*/ 656706 w 698269"/>
              <a:gd name="connsiteY43" fmla="*/ 1920240 h 1953491"/>
              <a:gd name="connsiteX44" fmla="*/ 673331 w 698269"/>
              <a:gd name="connsiteY44" fmla="*/ 1945178 h 1953491"/>
              <a:gd name="connsiteX45" fmla="*/ 698269 w 698269"/>
              <a:gd name="connsiteY45" fmla="*/ 1953491 h 195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98269" h="1953491">
                <a:moveTo>
                  <a:pt x="324197" y="0"/>
                </a:moveTo>
                <a:cubicBezTo>
                  <a:pt x="310342" y="11084"/>
                  <a:pt x="295179" y="20705"/>
                  <a:pt x="282633" y="33251"/>
                </a:cubicBezTo>
                <a:cubicBezTo>
                  <a:pt x="275569" y="40315"/>
                  <a:pt x="272404" y="50514"/>
                  <a:pt x="266008" y="58189"/>
                </a:cubicBezTo>
                <a:cubicBezTo>
                  <a:pt x="258482" y="67220"/>
                  <a:pt x="249382" y="74814"/>
                  <a:pt x="241069" y="83127"/>
                </a:cubicBezTo>
                <a:cubicBezTo>
                  <a:pt x="238298" y="91440"/>
                  <a:pt x="237265" y="100551"/>
                  <a:pt x="232757" y="108065"/>
                </a:cubicBezTo>
                <a:cubicBezTo>
                  <a:pt x="224860" y="121227"/>
                  <a:pt x="202520" y="133765"/>
                  <a:pt x="191193" y="141316"/>
                </a:cubicBezTo>
                <a:cubicBezTo>
                  <a:pt x="167644" y="211961"/>
                  <a:pt x="200487" y="125826"/>
                  <a:pt x="166255" y="182880"/>
                </a:cubicBezTo>
                <a:cubicBezTo>
                  <a:pt x="160667" y="192193"/>
                  <a:pt x="151803" y="233821"/>
                  <a:pt x="149629" y="241069"/>
                </a:cubicBezTo>
                <a:cubicBezTo>
                  <a:pt x="149612" y="241124"/>
                  <a:pt x="128856" y="303387"/>
                  <a:pt x="124691" y="315883"/>
                </a:cubicBezTo>
                <a:cubicBezTo>
                  <a:pt x="121920" y="324196"/>
                  <a:pt x="117820" y="332179"/>
                  <a:pt x="116379" y="340822"/>
                </a:cubicBezTo>
                <a:cubicBezTo>
                  <a:pt x="113608" y="357447"/>
                  <a:pt x="111722" y="374245"/>
                  <a:pt x="108066" y="390698"/>
                </a:cubicBezTo>
                <a:cubicBezTo>
                  <a:pt x="106165" y="399252"/>
                  <a:pt x="102160" y="407211"/>
                  <a:pt x="99753" y="415636"/>
                </a:cubicBezTo>
                <a:cubicBezTo>
                  <a:pt x="96614" y="426621"/>
                  <a:pt x="93918" y="437734"/>
                  <a:pt x="91440" y="448887"/>
                </a:cubicBezTo>
                <a:cubicBezTo>
                  <a:pt x="88375" y="462680"/>
                  <a:pt x="86846" y="476820"/>
                  <a:pt x="83128" y="490451"/>
                </a:cubicBezTo>
                <a:cubicBezTo>
                  <a:pt x="78517" y="507358"/>
                  <a:pt x="70752" y="523326"/>
                  <a:pt x="66502" y="540327"/>
                </a:cubicBezTo>
                <a:cubicBezTo>
                  <a:pt x="56064" y="582079"/>
                  <a:pt x="61802" y="562739"/>
                  <a:pt x="49877" y="598516"/>
                </a:cubicBezTo>
                <a:cubicBezTo>
                  <a:pt x="47106" y="617912"/>
                  <a:pt x="45407" y="637492"/>
                  <a:pt x="41564" y="656705"/>
                </a:cubicBezTo>
                <a:cubicBezTo>
                  <a:pt x="39846" y="665297"/>
                  <a:pt x="35152" y="673089"/>
                  <a:pt x="33251" y="681643"/>
                </a:cubicBezTo>
                <a:cubicBezTo>
                  <a:pt x="29595" y="698097"/>
                  <a:pt x="28244" y="714992"/>
                  <a:pt x="24939" y="731520"/>
                </a:cubicBezTo>
                <a:cubicBezTo>
                  <a:pt x="22698" y="742723"/>
                  <a:pt x="19397" y="753687"/>
                  <a:pt x="16626" y="764771"/>
                </a:cubicBezTo>
                <a:cubicBezTo>
                  <a:pt x="12447" y="802384"/>
                  <a:pt x="0" y="908148"/>
                  <a:pt x="0" y="939338"/>
                </a:cubicBezTo>
                <a:cubicBezTo>
                  <a:pt x="0" y="1014204"/>
                  <a:pt x="3333" y="1089082"/>
                  <a:pt x="8313" y="1163782"/>
                </a:cubicBezTo>
                <a:cubicBezTo>
                  <a:pt x="8896" y="1172525"/>
                  <a:pt x="12371" y="1181060"/>
                  <a:pt x="16626" y="1188720"/>
                </a:cubicBezTo>
                <a:cubicBezTo>
                  <a:pt x="26330" y="1206187"/>
                  <a:pt x="49877" y="1238596"/>
                  <a:pt x="49877" y="1238596"/>
                </a:cubicBezTo>
                <a:cubicBezTo>
                  <a:pt x="51835" y="1246427"/>
                  <a:pt x="61079" y="1287024"/>
                  <a:pt x="66502" y="1296785"/>
                </a:cubicBezTo>
                <a:cubicBezTo>
                  <a:pt x="90003" y="1339086"/>
                  <a:pt x="91153" y="1338062"/>
                  <a:pt x="116379" y="1363287"/>
                </a:cubicBezTo>
                <a:cubicBezTo>
                  <a:pt x="124425" y="1387426"/>
                  <a:pt x="123736" y="1392652"/>
                  <a:pt x="141317" y="1413163"/>
                </a:cubicBezTo>
                <a:cubicBezTo>
                  <a:pt x="151518" y="1425064"/>
                  <a:pt x="163484" y="1435330"/>
                  <a:pt x="174568" y="1446414"/>
                </a:cubicBezTo>
                <a:cubicBezTo>
                  <a:pt x="180110" y="1451956"/>
                  <a:pt x="186846" y="1456519"/>
                  <a:pt x="191193" y="1463040"/>
                </a:cubicBezTo>
                <a:cubicBezTo>
                  <a:pt x="202277" y="1479665"/>
                  <a:pt x="218125" y="1493960"/>
                  <a:pt x="224444" y="1512916"/>
                </a:cubicBezTo>
                <a:cubicBezTo>
                  <a:pt x="227215" y="1521229"/>
                  <a:pt x="227283" y="1531012"/>
                  <a:pt x="232757" y="1537854"/>
                </a:cubicBezTo>
                <a:cubicBezTo>
                  <a:pt x="238998" y="1545655"/>
                  <a:pt x="249382" y="1548938"/>
                  <a:pt x="257695" y="1554480"/>
                </a:cubicBezTo>
                <a:cubicBezTo>
                  <a:pt x="295293" y="1610877"/>
                  <a:pt x="276818" y="1590227"/>
                  <a:pt x="307571" y="1620982"/>
                </a:cubicBezTo>
                <a:cubicBezTo>
                  <a:pt x="310342" y="1629295"/>
                  <a:pt x="311629" y="1638260"/>
                  <a:pt x="315884" y="1645920"/>
                </a:cubicBezTo>
                <a:cubicBezTo>
                  <a:pt x="331620" y="1674244"/>
                  <a:pt x="362839" y="1718787"/>
                  <a:pt x="390699" y="1737360"/>
                </a:cubicBezTo>
                <a:lnTo>
                  <a:pt x="415637" y="1753985"/>
                </a:lnTo>
                <a:cubicBezTo>
                  <a:pt x="418408" y="1762298"/>
                  <a:pt x="419441" y="1771409"/>
                  <a:pt x="423949" y="1778923"/>
                </a:cubicBezTo>
                <a:cubicBezTo>
                  <a:pt x="433213" y="1794363"/>
                  <a:pt x="452443" y="1801718"/>
                  <a:pt x="465513" y="1812174"/>
                </a:cubicBezTo>
                <a:cubicBezTo>
                  <a:pt x="471633" y="1817070"/>
                  <a:pt x="475618" y="1824452"/>
                  <a:pt x="482139" y="1828800"/>
                </a:cubicBezTo>
                <a:cubicBezTo>
                  <a:pt x="492449" y="1835674"/>
                  <a:pt x="505079" y="1838551"/>
                  <a:pt x="515389" y="1845425"/>
                </a:cubicBezTo>
                <a:cubicBezTo>
                  <a:pt x="521910" y="1849773"/>
                  <a:pt x="525895" y="1857155"/>
                  <a:pt x="532015" y="1862051"/>
                </a:cubicBezTo>
                <a:cubicBezTo>
                  <a:pt x="555035" y="1880467"/>
                  <a:pt x="555552" y="1878209"/>
                  <a:pt x="581891" y="1886989"/>
                </a:cubicBezTo>
                <a:cubicBezTo>
                  <a:pt x="587433" y="1892531"/>
                  <a:pt x="591797" y="1899582"/>
                  <a:pt x="598517" y="1903614"/>
                </a:cubicBezTo>
                <a:cubicBezTo>
                  <a:pt x="607036" y="1908725"/>
                  <a:pt x="650494" y="1918687"/>
                  <a:pt x="656706" y="1920240"/>
                </a:cubicBezTo>
                <a:cubicBezTo>
                  <a:pt x="662248" y="1928553"/>
                  <a:pt x="665530" y="1938937"/>
                  <a:pt x="673331" y="1945178"/>
                </a:cubicBezTo>
                <a:cubicBezTo>
                  <a:pt x="680173" y="1950652"/>
                  <a:pt x="698269" y="1953491"/>
                  <a:pt x="698269" y="195349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자유형 35"/>
          <p:cNvSpPr/>
          <p:nvPr/>
        </p:nvSpPr>
        <p:spPr>
          <a:xfrm>
            <a:off x="3158836" y="2984269"/>
            <a:ext cx="340822" cy="1845426"/>
          </a:xfrm>
          <a:custGeom>
            <a:avLst/>
            <a:gdLst>
              <a:gd name="connsiteX0" fmla="*/ 340822 w 340822"/>
              <a:gd name="connsiteY0" fmla="*/ 0 h 1845426"/>
              <a:gd name="connsiteX1" fmla="*/ 307571 w 340822"/>
              <a:gd name="connsiteY1" fmla="*/ 41564 h 1845426"/>
              <a:gd name="connsiteX2" fmla="*/ 290946 w 340822"/>
              <a:gd name="connsiteY2" fmla="*/ 91440 h 1845426"/>
              <a:gd name="connsiteX3" fmla="*/ 249382 w 340822"/>
              <a:gd name="connsiteY3" fmla="*/ 133004 h 1845426"/>
              <a:gd name="connsiteX4" fmla="*/ 224444 w 340822"/>
              <a:gd name="connsiteY4" fmla="*/ 157942 h 1845426"/>
              <a:gd name="connsiteX5" fmla="*/ 191193 w 340822"/>
              <a:gd name="connsiteY5" fmla="*/ 199506 h 1845426"/>
              <a:gd name="connsiteX6" fmla="*/ 174568 w 340822"/>
              <a:gd name="connsiteY6" fmla="*/ 249382 h 1845426"/>
              <a:gd name="connsiteX7" fmla="*/ 166255 w 340822"/>
              <a:gd name="connsiteY7" fmla="*/ 282633 h 1845426"/>
              <a:gd name="connsiteX8" fmla="*/ 157942 w 340822"/>
              <a:gd name="connsiteY8" fmla="*/ 340822 h 1845426"/>
              <a:gd name="connsiteX9" fmla="*/ 141317 w 340822"/>
              <a:gd name="connsiteY9" fmla="*/ 390698 h 1845426"/>
              <a:gd name="connsiteX10" fmla="*/ 116379 w 340822"/>
              <a:gd name="connsiteY10" fmla="*/ 457200 h 1845426"/>
              <a:gd name="connsiteX11" fmla="*/ 108066 w 340822"/>
              <a:gd name="connsiteY11" fmla="*/ 482138 h 1845426"/>
              <a:gd name="connsiteX12" fmla="*/ 74815 w 340822"/>
              <a:gd name="connsiteY12" fmla="*/ 565266 h 1845426"/>
              <a:gd name="connsiteX13" fmla="*/ 49877 w 340822"/>
              <a:gd name="connsiteY13" fmla="*/ 631767 h 1845426"/>
              <a:gd name="connsiteX14" fmla="*/ 41564 w 340822"/>
              <a:gd name="connsiteY14" fmla="*/ 681644 h 1845426"/>
              <a:gd name="connsiteX15" fmla="*/ 16626 w 340822"/>
              <a:gd name="connsiteY15" fmla="*/ 773084 h 1845426"/>
              <a:gd name="connsiteX16" fmla="*/ 0 w 340822"/>
              <a:gd name="connsiteY16" fmla="*/ 831273 h 1845426"/>
              <a:gd name="connsiteX17" fmla="*/ 8313 w 340822"/>
              <a:gd name="connsiteY17" fmla="*/ 1354975 h 1845426"/>
              <a:gd name="connsiteX18" fmla="*/ 33251 w 340822"/>
              <a:gd name="connsiteY18" fmla="*/ 1454727 h 1845426"/>
              <a:gd name="connsiteX19" fmla="*/ 74815 w 340822"/>
              <a:gd name="connsiteY19" fmla="*/ 1496291 h 1845426"/>
              <a:gd name="connsiteX20" fmla="*/ 83128 w 340822"/>
              <a:gd name="connsiteY20" fmla="*/ 1521229 h 1845426"/>
              <a:gd name="connsiteX21" fmla="*/ 116379 w 340822"/>
              <a:gd name="connsiteY21" fmla="*/ 1562793 h 1845426"/>
              <a:gd name="connsiteX22" fmla="*/ 141317 w 340822"/>
              <a:gd name="connsiteY22" fmla="*/ 1604356 h 1845426"/>
              <a:gd name="connsiteX23" fmla="*/ 157942 w 340822"/>
              <a:gd name="connsiteY23" fmla="*/ 1629295 h 1845426"/>
              <a:gd name="connsiteX24" fmla="*/ 191193 w 340822"/>
              <a:gd name="connsiteY24" fmla="*/ 1662546 h 1845426"/>
              <a:gd name="connsiteX25" fmla="*/ 232757 w 340822"/>
              <a:gd name="connsiteY25" fmla="*/ 1712422 h 1845426"/>
              <a:gd name="connsiteX26" fmla="*/ 249382 w 340822"/>
              <a:gd name="connsiteY26" fmla="*/ 1745673 h 1845426"/>
              <a:gd name="connsiteX27" fmla="*/ 266008 w 340822"/>
              <a:gd name="connsiteY27" fmla="*/ 1762298 h 1845426"/>
              <a:gd name="connsiteX28" fmla="*/ 299259 w 340822"/>
              <a:gd name="connsiteY28" fmla="*/ 1803862 h 1845426"/>
              <a:gd name="connsiteX29" fmla="*/ 315884 w 340822"/>
              <a:gd name="connsiteY29" fmla="*/ 1828800 h 1845426"/>
              <a:gd name="connsiteX30" fmla="*/ 332509 w 340822"/>
              <a:gd name="connsiteY30" fmla="*/ 1845426 h 184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0822" h="1845426">
                <a:moveTo>
                  <a:pt x="340822" y="0"/>
                </a:moveTo>
                <a:cubicBezTo>
                  <a:pt x="329738" y="13855"/>
                  <a:pt x="316067" y="25988"/>
                  <a:pt x="307571" y="41564"/>
                </a:cubicBezTo>
                <a:cubicBezTo>
                  <a:pt x="299179" y="56949"/>
                  <a:pt x="303338" y="79048"/>
                  <a:pt x="290946" y="91440"/>
                </a:cubicBezTo>
                <a:lnTo>
                  <a:pt x="249382" y="133004"/>
                </a:lnTo>
                <a:lnTo>
                  <a:pt x="224444" y="157942"/>
                </a:lnTo>
                <a:cubicBezTo>
                  <a:pt x="194125" y="248894"/>
                  <a:pt x="244910" y="113558"/>
                  <a:pt x="191193" y="199506"/>
                </a:cubicBezTo>
                <a:cubicBezTo>
                  <a:pt x="181905" y="214367"/>
                  <a:pt x="178818" y="232381"/>
                  <a:pt x="174568" y="249382"/>
                </a:cubicBezTo>
                <a:cubicBezTo>
                  <a:pt x="171797" y="260466"/>
                  <a:pt x="168299" y="271392"/>
                  <a:pt x="166255" y="282633"/>
                </a:cubicBezTo>
                <a:cubicBezTo>
                  <a:pt x="162750" y="301910"/>
                  <a:pt x="162348" y="321730"/>
                  <a:pt x="157942" y="340822"/>
                </a:cubicBezTo>
                <a:cubicBezTo>
                  <a:pt x="154001" y="357898"/>
                  <a:pt x="146859" y="374073"/>
                  <a:pt x="141317" y="390698"/>
                </a:cubicBezTo>
                <a:cubicBezTo>
                  <a:pt x="122455" y="447284"/>
                  <a:pt x="146187" y="377712"/>
                  <a:pt x="116379" y="457200"/>
                </a:cubicBezTo>
                <a:cubicBezTo>
                  <a:pt x="113302" y="465404"/>
                  <a:pt x="111212" y="473960"/>
                  <a:pt x="108066" y="482138"/>
                </a:cubicBezTo>
                <a:cubicBezTo>
                  <a:pt x="97353" y="509993"/>
                  <a:pt x="82054" y="536313"/>
                  <a:pt x="74815" y="565266"/>
                </a:cubicBezTo>
                <a:cubicBezTo>
                  <a:pt x="63496" y="610538"/>
                  <a:pt x="71611" y="588298"/>
                  <a:pt x="49877" y="631767"/>
                </a:cubicBezTo>
                <a:cubicBezTo>
                  <a:pt x="47106" y="648393"/>
                  <a:pt x="45096" y="665163"/>
                  <a:pt x="41564" y="681644"/>
                </a:cubicBezTo>
                <a:cubicBezTo>
                  <a:pt x="16162" y="800186"/>
                  <a:pt x="34716" y="709773"/>
                  <a:pt x="16626" y="773084"/>
                </a:cubicBezTo>
                <a:cubicBezTo>
                  <a:pt x="-4250" y="846149"/>
                  <a:pt x="19932" y="771480"/>
                  <a:pt x="0" y="831273"/>
                </a:cubicBezTo>
                <a:cubicBezTo>
                  <a:pt x="2771" y="1005840"/>
                  <a:pt x="3254" y="1180459"/>
                  <a:pt x="8313" y="1354975"/>
                </a:cubicBezTo>
                <a:cubicBezTo>
                  <a:pt x="8723" y="1369121"/>
                  <a:pt x="22509" y="1443985"/>
                  <a:pt x="33251" y="1454727"/>
                </a:cubicBezTo>
                <a:lnTo>
                  <a:pt x="74815" y="1496291"/>
                </a:lnTo>
                <a:cubicBezTo>
                  <a:pt x="77586" y="1504604"/>
                  <a:pt x="79209" y="1513392"/>
                  <a:pt x="83128" y="1521229"/>
                </a:cubicBezTo>
                <a:cubicBezTo>
                  <a:pt x="93615" y="1542203"/>
                  <a:pt x="100915" y="1547329"/>
                  <a:pt x="116379" y="1562793"/>
                </a:cubicBezTo>
                <a:cubicBezTo>
                  <a:pt x="130815" y="1606104"/>
                  <a:pt x="115234" y="1571752"/>
                  <a:pt x="141317" y="1604356"/>
                </a:cubicBezTo>
                <a:cubicBezTo>
                  <a:pt x="147558" y="1612158"/>
                  <a:pt x="151440" y="1621709"/>
                  <a:pt x="157942" y="1629295"/>
                </a:cubicBezTo>
                <a:cubicBezTo>
                  <a:pt x="168143" y="1641196"/>
                  <a:pt x="182498" y="1649504"/>
                  <a:pt x="191193" y="1662546"/>
                </a:cubicBezTo>
                <a:cubicBezTo>
                  <a:pt x="214340" y="1697265"/>
                  <a:pt x="200755" y="1680420"/>
                  <a:pt x="232757" y="1712422"/>
                </a:cubicBezTo>
                <a:cubicBezTo>
                  <a:pt x="238299" y="1723506"/>
                  <a:pt x="242508" y="1735362"/>
                  <a:pt x="249382" y="1745673"/>
                </a:cubicBezTo>
                <a:cubicBezTo>
                  <a:pt x="253729" y="1752194"/>
                  <a:pt x="261976" y="1755578"/>
                  <a:pt x="266008" y="1762298"/>
                </a:cubicBezTo>
                <a:cubicBezTo>
                  <a:pt x="292777" y="1806913"/>
                  <a:pt x="249586" y="1770747"/>
                  <a:pt x="299259" y="1803862"/>
                </a:cubicBezTo>
                <a:cubicBezTo>
                  <a:pt x="304801" y="1812175"/>
                  <a:pt x="309643" y="1820999"/>
                  <a:pt x="315884" y="1828800"/>
                </a:cubicBezTo>
                <a:cubicBezTo>
                  <a:pt x="320780" y="1834920"/>
                  <a:pt x="332509" y="1845426"/>
                  <a:pt x="332509" y="184542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a:off x="3525078" y="4969565"/>
            <a:ext cx="2544418" cy="276999"/>
          </a:xfrm>
          <a:prstGeom prst="rect">
            <a:avLst/>
          </a:prstGeom>
          <a:noFill/>
        </p:spPr>
        <p:txBody>
          <a:bodyPr wrap="square" rtlCol="0">
            <a:spAutoFit/>
          </a:bodyPr>
          <a:lstStyle/>
          <a:p>
            <a:pPr algn="just"/>
            <a:r>
              <a:rPr lang="en-US" altLang="ko-KR" sz="1200" dirty="0" smtClean="0">
                <a:solidFill>
                  <a:srgbClr val="FF0000"/>
                </a:solidFill>
              </a:rPr>
              <a:t>702</a:t>
            </a:r>
            <a:r>
              <a:rPr lang="ko-KR" altLang="en-US" sz="1200" dirty="0" smtClean="0">
                <a:solidFill>
                  <a:srgbClr val="FF0000"/>
                </a:solidFill>
              </a:rPr>
              <a:t>년 일본 </a:t>
            </a:r>
            <a:r>
              <a:rPr lang="ko-KR" altLang="en-US" sz="1200" dirty="0" err="1" smtClean="0">
                <a:solidFill>
                  <a:srgbClr val="FF0000"/>
                </a:solidFill>
              </a:rPr>
              <a:t>견당사</a:t>
            </a:r>
            <a:r>
              <a:rPr lang="ko-KR" altLang="en-US" sz="1200" dirty="0" smtClean="0">
                <a:solidFill>
                  <a:srgbClr val="FF0000"/>
                </a:solidFill>
              </a:rPr>
              <a:t> 파견</a:t>
            </a:r>
            <a:endParaRPr lang="ko-KR" altLang="en-US" sz="1200" dirty="0">
              <a:solidFill>
                <a:srgbClr val="FF0000"/>
              </a:solidFill>
            </a:endParaRPr>
          </a:p>
        </p:txBody>
      </p:sp>
      <p:sp>
        <p:nvSpPr>
          <p:cNvPr id="15" name="TextBox 14"/>
          <p:cNvSpPr txBox="1"/>
          <p:nvPr/>
        </p:nvSpPr>
        <p:spPr>
          <a:xfrm>
            <a:off x="5715258" y="1264273"/>
            <a:ext cx="3070747" cy="307777"/>
          </a:xfrm>
          <a:prstGeom prst="rect">
            <a:avLst/>
          </a:prstGeom>
          <a:solidFill>
            <a:schemeClr val="accent6">
              <a:lumMod val="40000"/>
              <a:lumOff val="60000"/>
            </a:schemeClr>
          </a:solidFill>
        </p:spPr>
        <p:txBody>
          <a:bodyPr wrap="square" rtlCol="0">
            <a:spAutoFit/>
          </a:bodyPr>
          <a:lstStyle/>
          <a:p>
            <a:pPr algn="just"/>
            <a:r>
              <a:rPr lang="ko-KR" altLang="en-US" sz="1400" dirty="0" smtClean="0">
                <a:latin typeface="HY견명조" panose="02030600000101010101" pitchFamily="18" charset="-127"/>
                <a:ea typeface="HY견명조" panose="02030600000101010101" pitchFamily="18" charset="-127"/>
              </a:rPr>
              <a:t>최초로 </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일본</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명칭 사용</a:t>
            </a:r>
            <a:endParaRPr lang="ko-KR" altLang="en-US" sz="1400" dirty="0">
              <a:latin typeface="HY견명조" panose="02030600000101010101" pitchFamily="18" charset="-127"/>
              <a:ea typeface="HY견명조" panose="02030600000101010101" pitchFamily="18" charset="-127"/>
            </a:endParaRPr>
          </a:p>
        </p:txBody>
      </p:sp>
      <p:sp>
        <p:nvSpPr>
          <p:cNvPr id="16" name="TextBox 15"/>
          <p:cNvSpPr txBox="1"/>
          <p:nvPr/>
        </p:nvSpPr>
        <p:spPr>
          <a:xfrm>
            <a:off x="2663687" y="1881809"/>
            <a:ext cx="2054087" cy="276999"/>
          </a:xfrm>
          <a:prstGeom prst="rect">
            <a:avLst/>
          </a:prstGeom>
          <a:noFill/>
        </p:spPr>
        <p:txBody>
          <a:bodyPr wrap="square" rtlCol="0">
            <a:spAutoFit/>
          </a:bodyPr>
          <a:lstStyle/>
          <a:p>
            <a:r>
              <a:rPr lang="en-US" altLang="ko-KR" sz="1200" dirty="0" smtClean="0">
                <a:solidFill>
                  <a:srgbClr val="FF0000"/>
                </a:solidFill>
              </a:rPr>
              <a:t>727</a:t>
            </a:r>
            <a:r>
              <a:rPr lang="ko-KR" altLang="en-US" sz="1200" dirty="0" smtClean="0">
                <a:solidFill>
                  <a:srgbClr val="FF0000"/>
                </a:solidFill>
              </a:rPr>
              <a:t>년 발해 사절단 파견</a:t>
            </a:r>
            <a:endParaRPr lang="ko-KR" altLang="en-US" sz="1200" dirty="0">
              <a:solidFill>
                <a:srgbClr val="FF0000"/>
              </a:solidFill>
            </a:endParaRPr>
          </a:p>
        </p:txBody>
      </p:sp>
      <p:sp>
        <p:nvSpPr>
          <p:cNvPr id="17" name="TextBox 16"/>
          <p:cNvSpPr txBox="1"/>
          <p:nvPr/>
        </p:nvSpPr>
        <p:spPr>
          <a:xfrm>
            <a:off x="5715258" y="1635588"/>
            <a:ext cx="3070746" cy="523220"/>
          </a:xfrm>
          <a:prstGeom prst="rect">
            <a:avLst/>
          </a:prstGeom>
          <a:solidFill>
            <a:schemeClr val="accent6">
              <a:lumMod val="40000"/>
              <a:lumOff val="60000"/>
            </a:schemeClr>
          </a:solidFill>
        </p:spPr>
        <p:txBody>
          <a:bodyPr wrap="square" rtlCol="0">
            <a:spAutoFit/>
          </a:bodyPr>
          <a:lstStyle/>
          <a:p>
            <a:pPr algn="just" fontAlgn="base"/>
            <a:r>
              <a:rPr lang="en-US" altLang="ko-KR" sz="1400" dirty="0" smtClean="0">
                <a:latin typeface="HY견명조" panose="02030600000101010101" pitchFamily="18" charset="-127"/>
                <a:ea typeface="HY견명조" panose="02030600000101010101" pitchFamily="18" charset="-127"/>
              </a:rPr>
              <a:t>922</a:t>
            </a:r>
            <a:r>
              <a:rPr lang="ko-KR" altLang="en-US" sz="1400" dirty="0" smtClean="0">
                <a:latin typeface="HY견명조" panose="02030600000101010101" pitchFamily="18" charset="-127"/>
                <a:ea typeface="HY견명조" panose="02030600000101010101" pitchFamily="18" charset="-127"/>
              </a:rPr>
              <a:t>년까지 약</a:t>
            </a:r>
            <a:r>
              <a:rPr lang="en-US" altLang="ko-KR" sz="1400" dirty="0" smtClean="0">
                <a:latin typeface="HY견명조" panose="02030600000101010101" pitchFamily="18" charset="-127"/>
                <a:ea typeface="HY견명조" panose="02030600000101010101" pitchFamily="18" charset="-127"/>
              </a:rPr>
              <a:t>200</a:t>
            </a:r>
            <a:r>
              <a:rPr lang="ko-KR" altLang="en-US" sz="1400" dirty="0" smtClean="0">
                <a:latin typeface="HY견명조" panose="02030600000101010101" pitchFamily="18" charset="-127"/>
                <a:ea typeface="HY견명조" panose="02030600000101010101" pitchFamily="18" charset="-127"/>
              </a:rPr>
              <a:t>년 동안 발해의 사신 </a:t>
            </a:r>
            <a:r>
              <a:rPr lang="en-US" altLang="ko-KR" sz="1400" dirty="0" smtClean="0">
                <a:latin typeface="HY견명조" panose="02030600000101010101" pitchFamily="18" charset="-127"/>
                <a:ea typeface="HY견명조" panose="02030600000101010101" pitchFamily="18" charset="-127"/>
              </a:rPr>
              <a:t>35</a:t>
            </a:r>
            <a:r>
              <a:rPr lang="ko-KR" altLang="en-US" sz="1400" dirty="0" smtClean="0">
                <a:latin typeface="HY견명조" panose="02030600000101010101" pitchFamily="18" charset="-127"/>
                <a:ea typeface="HY견명조" panose="02030600000101010101" pitchFamily="18" charset="-127"/>
              </a:rPr>
              <a:t>회 일본으로 출발</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18" name="TextBox 17"/>
          <p:cNvSpPr txBox="1"/>
          <p:nvPr/>
        </p:nvSpPr>
        <p:spPr>
          <a:xfrm>
            <a:off x="5715257" y="2238071"/>
            <a:ext cx="3070747" cy="307777"/>
          </a:xfrm>
          <a:prstGeom prst="rect">
            <a:avLst/>
          </a:prstGeom>
          <a:solidFill>
            <a:schemeClr val="accent6">
              <a:lumMod val="40000"/>
              <a:lumOff val="60000"/>
            </a:schemeClr>
          </a:solidFill>
        </p:spPr>
        <p:txBody>
          <a:bodyPr wrap="square" rtlCol="0">
            <a:spAutoFit/>
          </a:bodyPr>
          <a:lstStyle/>
          <a:p>
            <a:pPr fontAlgn="base"/>
            <a:r>
              <a:rPr lang="ko-KR" altLang="en-US" sz="1400" dirty="0" err="1" smtClean="0">
                <a:latin typeface="HY견명조" panose="02030600000101010101" pitchFamily="18" charset="-127"/>
                <a:ea typeface="HY견명조" panose="02030600000101010101" pitchFamily="18" charset="-127"/>
              </a:rPr>
              <a:t>견발해사</a:t>
            </a:r>
            <a:r>
              <a:rPr lang="ko-KR" altLang="en-US" sz="1400" dirty="0" smtClean="0">
                <a:latin typeface="HY견명조" panose="02030600000101010101" pitchFamily="18" charset="-127"/>
                <a:ea typeface="HY견명조" panose="02030600000101010101" pitchFamily="18" charset="-127"/>
              </a:rPr>
              <a:t> </a:t>
            </a:r>
            <a:r>
              <a:rPr lang="en-US" altLang="ko-KR" sz="1400" dirty="0" smtClean="0">
                <a:latin typeface="HY견명조" panose="02030600000101010101" pitchFamily="18" charset="-127"/>
                <a:ea typeface="HY견명조" panose="02030600000101010101" pitchFamily="18" charset="-127"/>
              </a:rPr>
              <a:t>12</a:t>
            </a:r>
            <a:r>
              <a:rPr lang="ko-KR" altLang="en-US" sz="1400" dirty="0" smtClean="0">
                <a:latin typeface="HY견명조" panose="02030600000101010101" pitchFamily="18" charset="-127"/>
                <a:ea typeface="HY견명조" panose="02030600000101010101" pitchFamily="18" charset="-127"/>
              </a:rPr>
              <a:t>회</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19" name="TextBox 18"/>
          <p:cNvSpPr txBox="1"/>
          <p:nvPr/>
        </p:nvSpPr>
        <p:spPr>
          <a:xfrm>
            <a:off x="5724099" y="2647317"/>
            <a:ext cx="3070747" cy="307777"/>
          </a:xfrm>
          <a:prstGeom prst="rect">
            <a:avLst/>
          </a:prstGeom>
          <a:solidFill>
            <a:schemeClr val="accent6">
              <a:lumMod val="40000"/>
              <a:lumOff val="60000"/>
            </a:schemeClr>
          </a:solidFill>
        </p:spPr>
        <p:txBody>
          <a:bodyPr wrap="square" rtlCol="0">
            <a:spAutoFit/>
          </a:bodyPr>
          <a:lstStyle/>
          <a:p>
            <a:r>
              <a:rPr lang="ko-KR" altLang="en-US" sz="1400" dirty="0" smtClean="0">
                <a:latin typeface="HY견명조" panose="02030600000101010101" pitchFamily="18" charset="-127"/>
                <a:ea typeface="HY견명조" panose="02030600000101010101" pitchFamily="18" charset="-127"/>
              </a:rPr>
              <a:t>다시마의 길</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식해의 길</a:t>
            </a:r>
            <a:endParaRPr lang="ko-KR" altLang="en-US" sz="1400" dirty="0">
              <a:latin typeface="HY견명조" panose="02030600000101010101" pitchFamily="18" charset="-127"/>
              <a:ea typeface="HY견명조" panose="02030600000101010101" pitchFamily="18" charset="-127"/>
            </a:endParaRPr>
          </a:p>
        </p:txBody>
      </p:sp>
      <p:sp>
        <p:nvSpPr>
          <p:cNvPr id="20" name="TextBox 19"/>
          <p:cNvSpPr txBox="1"/>
          <p:nvPr/>
        </p:nvSpPr>
        <p:spPr>
          <a:xfrm>
            <a:off x="5715258" y="3056852"/>
            <a:ext cx="3070746" cy="1169551"/>
          </a:xfrm>
          <a:prstGeom prst="rect">
            <a:avLst/>
          </a:prstGeom>
          <a:solidFill>
            <a:schemeClr val="accent6">
              <a:lumMod val="40000"/>
              <a:lumOff val="60000"/>
            </a:schemeClr>
          </a:solidFill>
        </p:spPr>
        <p:txBody>
          <a:bodyPr wrap="square" rtlCol="0">
            <a:spAutoFit/>
          </a:bodyPr>
          <a:lstStyle/>
          <a:p>
            <a:pPr fontAlgn="base"/>
            <a:r>
              <a:rPr lang="ko-KR" altLang="en-US" sz="1400" dirty="0" smtClean="0">
                <a:latin typeface="HY견명조" panose="02030600000101010101" pitchFamily="18" charset="-127"/>
                <a:ea typeface="HY견명조" panose="02030600000101010101" pitchFamily="18" charset="-127"/>
              </a:rPr>
              <a:t>사쿠라에 대한 관념의 변화</a:t>
            </a:r>
            <a:r>
              <a:rPr lang="en-US" altLang="ko-KR" sz="1400" dirty="0" smtClean="0">
                <a:latin typeface="HY견명조" panose="02030600000101010101" pitchFamily="18" charset="-127"/>
                <a:ea typeface="HY견명조" panose="02030600000101010101" pitchFamily="18" charset="-127"/>
              </a:rPr>
              <a:t>.</a:t>
            </a:r>
          </a:p>
          <a:p>
            <a:pPr fontAlgn="base"/>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사’ </a:t>
            </a:r>
            <a:r>
              <a:rPr lang="en-US" altLang="ko-KR" sz="1400" dirty="0" smtClean="0">
                <a:latin typeface="HY견명조" panose="02030600000101010101" pitchFamily="18" charset="-127"/>
                <a:ea typeface="HY견명조" panose="02030600000101010101" pitchFamily="18" charset="-127"/>
              </a:rPr>
              <a:t>- </a:t>
            </a:r>
            <a:r>
              <a:rPr lang="ko-KR" altLang="en-US" sz="1400" dirty="0" err="1" smtClean="0">
                <a:latin typeface="HY견명조" panose="02030600000101010101" pitchFamily="18" charset="-127"/>
                <a:ea typeface="HY견명조" panose="02030600000101010101" pitchFamily="18" charset="-127"/>
              </a:rPr>
              <a:t>곡령을</a:t>
            </a:r>
            <a:r>
              <a:rPr lang="ko-KR" altLang="en-US" sz="1400" dirty="0" smtClean="0">
                <a:latin typeface="HY견명조" panose="02030600000101010101" pitchFamily="18" charset="-127"/>
                <a:ea typeface="HY견명조" panose="02030600000101010101" pitchFamily="18" charset="-127"/>
              </a:rPr>
              <a:t> 의미</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꾸라’</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높은 곳</a:t>
            </a:r>
            <a:r>
              <a:rPr lang="en-US" altLang="ko-KR" sz="1400" dirty="0" smtClean="0">
                <a:latin typeface="HY견명조" panose="02030600000101010101" pitchFamily="18" charset="-127"/>
                <a:ea typeface="HY견명조" panose="02030600000101010101" pitchFamily="18" charset="-127"/>
              </a:rPr>
              <a:t>.</a:t>
            </a:r>
          </a:p>
          <a:p>
            <a:pPr fontAlgn="base"/>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벚꽃놀이는 풍요를 바라는 농경의례</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21" name="TextBox 20"/>
          <p:cNvSpPr txBox="1"/>
          <p:nvPr/>
        </p:nvSpPr>
        <p:spPr>
          <a:xfrm>
            <a:off x="5715256" y="4319022"/>
            <a:ext cx="3070747" cy="954107"/>
          </a:xfrm>
          <a:prstGeom prst="rect">
            <a:avLst/>
          </a:prstGeom>
          <a:solidFill>
            <a:schemeClr val="accent6">
              <a:lumMod val="40000"/>
              <a:lumOff val="60000"/>
            </a:schemeClr>
          </a:solidFill>
        </p:spPr>
        <p:txBody>
          <a:bodyPr wrap="square" rtlCol="0">
            <a:spAutoFit/>
          </a:bodyPr>
          <a:lstStyle/>
          <a:p>
            <a:pPr algn="just" fontAlgn="base"/>
            <a:r>
              <a:rPr lang="en-US" altLang="ko-KR" sz="1400" dirty="0" smtClean="0">
                <a:latin typeface="HY견명조" panose="02030600000101010101" pitchFamily="18" charset="-127"/>
                <a:ea typeface="HY견명조" panose="02030600000101010101" pitchFamily="18" charset="-127"/>
              </a:rPr>
              <a:t>824</a:t>
            </a:r>
            <a:r>
              <a:rPr lang="ko-KR" altLang="en-US" sz="1400" dirty="0" smtClean="0">
                <a:latin typeface="HY견명조" panose="02030600000101010101" pitchFamily="18" charset="-127"/>
                <a:ea typeface="HY견명조" panose="02030600000101010101" pitchFamily="18" charset="-127"/>
              </a:rPr>
              <a:t>년 일본</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발해의 사신에 대해 ‘실로 이것은 장사를 하는 무리이지 이웃 나라의 손님이 아니다’고 비난</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22" name="TextBox 21"/>
          <p:cNvSpPr txBox="1"/>
          <p:nvPr/>
        </p:nvSpPr>
        <p:spPr>
          <a:xfrm>
            <a:off x="5715256" y="5406939"/>
            <a:ext cx="3070747" cy="523220"/>
          </a:xfrm>
          <a:prstGeom prst="rect">
            <a:avLst/>
          </a:prstGeom>
          <a:solidFill>
            <a:schemeClr val="accent6">
              <a:lumMod val="40000"/>
              <a:lumOff val="60000"/>
            </a:schemeClr>
          </a:solidFill>
          <a:ln>
            <a:solidFill>
              <a:schemeClr val="accent6">
                <a:lumMod val="40000"/>
                <a:lumOff val="60000"/>
              </a:schemeClr>
            </a:solidFill>
          </a:ln>
        </p:spPr>
        <p:txBody>
          <a:bodyPr wrap="square" rtlCol="0">
            <a:spAutoFit/>
          </a:bodyPr>
          <a:lstStyle/>
          <a:p>
            <a:pPr fontAlgn="base"/>
            <a:r>
              <a:rPr lang="en-US" altLang="ko-KR" sz="1400" dirty="0" smtClean="0">
                <a:latin typeface="HY견명조" panose="02030600000101010101" pitchFamily="18" charset="-127"/>
                <a:ea typeface="HY견명조" panose="02030600000101010101" pitchFamily="18" charset="-127"/>
              </a:rPr>
              <a:t>839</a:t>
            </a:r>
            <a:r>
              <a:rPr lang="ko-KR" altLang="en-US" sz="1400" dirty="0" smtClean="0">
                <a:latin typeface="HY견명조" panose="02030600000101010101" pitchFamily="18" charset="-127"/>
                <a:ea typeface="HY견명조" panose="02030600000101010101" pitchFamily="18" charset="-127"/>
              </a:rPr>
              <a:t>년 일본</a:t>
            </a:r>
            <a:r>
              <a:rPr lang="en-US" altLang="ko-KR" sz="1400" dirty="0" smtClean="0">
                <a:latin typeface="HY견명조" panose="02030600000101010101" pitchFamily="18" charset="-127"/>
                <a:ea typeface="HY견명조" panose="02030600000101010101" pitchFamily="18" charset="-127"/>
              </a:rPr>
              <a:t>, </a:t>
            </a:r>
            <a:r>
              <a:rPr lang="ko-KR" altLang="en-US" sz="1400" dirty="0" err="1" smtClean="0">
                <a:latin typeface="HY견명조" panose="02030600000101010101" pitchFamily="18" charset="-127"/>
                <a:ea typeface="HY견명조" panose="02030600000101010101" pitchFamily="18" charset="-127"/>
              </a:rPr>
              <a:t>다자이후에</a:t>
            </a:r>
            <a:r>
              <a:rPr lang="ko-KR" altLang="en-US" sz="1400" dirty="0" smtClean="0">
                <a:latin typeface="HY견명조" panose="02030600000101010101" pitchFamily="18" charset="-127"/>
                <a:ea typeface="HY견명조" panose="02030600000101010101" pitchFamily="18" charset="-127"/>
              </a:rPr>
              <a:t> 풍파를 견딜 수 있는 ‘</a:t>
            </a:r>
            <a:r>
              <a:rPr lang="ko-KR" altLang="en-US" sz="1400" dirty="0" err="1" smtClean="0">
                <a:latin typeface="HY견명조" panose="02030600000101010101" pitchFamily="18" charset="-127"/>
                <a:ea typeface="HY견명조" panose="02030600000101010101" pitchFamily="18" charset="-127"/>
              </a:rPr>
              <a:t>신라배</a:t>
            </a:r>
            <a:r>
              <a:rPr lang="ko-KR" altLang="en-US" sz="1400" dirty="0" smtClean="0">
                <a:latin typeface="HY견명조" panose="02030600000101010101" pitchFamily="18" charset="-127"/>
                <a:ea typeface="HY견명조" panose="02030600000101010101" pitchFamily="18" charset="-127"/>
              </a:rPr>
              <a:t> 건조’ 명령</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pic>
        <p:nvPicPr>
          <p:cNvPr id="23" name="그림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24" name="TextBox 23"/>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바다</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2" name="TextBox 1"/>
          <p:cNvSpPr txBox="1"/>
          <p:nvPr/>
        </p:nvSpPr>
        <p:spPr>
          <a:xfrm>
            <a:off x="1155469" y="1143708"/>
            <a:ext cx="2884516" cy="307777"/>
          </a:xfrm>
          <a:prstGeom prst="rect">
            <a:avLst/>
          </a:prstGeom>
          <a:noFill/>
        </p:spPr>
        <p:txBody>
          <a:bodyPr wrap="square" rtlCol="0">
            <a:spAutoFit/>
          </a:bodyPr>
          <a:lstStyle/>
          <a:p>
            <a:r>
              <a:rPr lang="ko-KR" altLang="en-US" sz="1400" b="1" dirty="0" smtClean="0">
                <a:solidFill>
                  <a:schemeClr val="accent1">
                    <a:lumMod val="50000"/>
                  </a:schemeClr>
                </a:solidFill>
              </a:rPr>
              <a:t>발해의 바다</a:t>
            </a:r>
            <a:r>
              <a:rPr lang="en-US" altLang="ko-KR" sz="1400" b="1" dirty="0" smtClean="0">
                <a:solidFill>
                  <a:schemeClr val="accent1">
                    <a:lumMod val="50000"/>
                  </a:schemeClr>
                </a:solidFill>
              </a:rPr>
              <a:t>, </a:t>
            </a:r>
            <a:r>
              <a:rPr lang="ko-KR" altLang="en-US" sz="1400" b="1" dirty="0" smtClean="0">
                <a:solidFill>
                  <a:schemeClr val="accent1">
                    <a:lumMod val="50000"/>
                  </a:schemeClr>
                </a:solidFill>
              </a:rPr>
              <a:t>문명의 바다</a:t>
            </a:r>
            <a:endParaRPr lang="ko-KR" altLang="en-US" sz="1400" b="1" dirty="0">
              <a:solidFill>
                <a:schemeClr val="accent1">
                  <a:lumMod val="50000"/>
                </a:schemeClr>
              </a:solidFill>
            </a:endParaRPr>
          </a:p>
        </p:txBody>
      </p:sp>
    </p:spTree>
    <p:extLst>
      <p:ext uri="{BB962C8B-B14F-4D97-AF65-F5344CB8AC3E}">
        <p14:creationId xmlns:p14="http://schemas.microsoft.com/office/powerpoint/2010/main" val="28937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barn(inVertical)">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barn(inVertical)">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inVertical)">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anim calcmode="lin" valueType="num">
                                      <p:cBhvr>
                                        <p:cTn id="83" dur="1000" fill="hold"/>
                                        <p:tgtEl>
                                          <p:spTgt spid="19"/>
                                        </p:tgtEl>
                                        <p:attrNameLst>
                                          <p:attrName>ppt_x</p:attrName>
                                        </p:attrNameLst>
                                      </p:cBhvr>
                                      <p:tavLst>
                                        <p:tav tm="0">
                                          <p:val>
                                            <p:strVal val="#ppt_x"/>
                                          </p:val>
                                        </p:tav>
                                        <p:tav tm="100000">
                                          <p:val>
                                            <p:strVal val="#ppt_x"/>
                                          </p:val>
                                        </p:tav>
                                      </p:tavLst>
                                    </p:anim>
                                    <p:anim calcmode="lin" valueType="num">
                                      <p:cBhvr>
                                        <p:cTn id="8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barn(inVertical)">
                                      <p:cBhvr>
                                        <p:cTn id="89" dur="500"/>
                                        <p:tgtEl>
                                          <p:spTgt spid="2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barn(inVertical)">
                                      <p:cBhvr>
                                        <p:cTn id="94" dur="500"/>
                                        <p:tgtEl>
                                          <p:spTgt spid="21"/>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barn(inVertical)">
                                      <p:cBhvr>
                                        <p:cTn id="9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0" grpId="0" animBg="1"/>
      <p:bldP spid="32" grpId="0" animBg="1"/>
      <p:bldP spid="34" grpId="0" animBg="1"/>
      <p:bldP spid="35" grpId="0" animBg="1"/>
      <p:bldP spid="36" grpId="0" animBg="1"/>
      <p:bldP spid="14" grpId="0"/>
      <p:bldP spid="15" grpId="0" animBg="1"/>
      <p:bldP spid="16" grpId="0"/>
      <p:bldP spid="17" grpId="0" animBg="1"/>
      <p:bldP spid="18" grpId="0" animBg="1"/>
      <p:bldP spid="19" grpId="0" animBg="1"/>
      <p:bldP spid="20" grpId="0" animBg="1"/>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sangmolee\Desktop\장보고.jpg"/>
          <p:cNvPicPr>
            <a:picLocks noChangeAspect="1" noChangeArrowheads="1"/>
          </p:cNvPicPr>
          <p:nvPr/>
        </p:nvPicPr>
        <p:blipFill>
          <a:blip r:embed="rId2" cstate="print"/>
          <a:srcRect/>
          <a:stretch>
            <a:fillRect/>
          </a:stretch>
        </p:blipFill>
        <p:spPr bwMode="auto">
          <a:xfrm>
            <a:off x="653971" y="1495821"/>
            <a:ext cx="2339752" cy="4583349"/>
          </a:xfrm>
          <a:prstGeom prst="rect">
            <a:avLst/>
          </a:prstGeom>
          <a:noFill/>
        </p:spPr>
      </p:pic>
      <p:sp>
        <p:nvSpPr>
          <p:cNvPr id="12" name="TextBox 11"/>
          <p:cNvSpPr txBox="1"/>
          <p:nvPr/>
        </p:nvSpPr>
        <p:spPr>
          <a:xfrm>
            <a:off x="5956066" y="1128909"/>
            <a:ext cx="2593571" cy="1169551"/>
          </a:xfrm>
          <a:prstGeom prst="rect">
            <a:avLst/>
          </a:prstGeom>
          <a:noFill/>
        </p:spPr>
        <p:txBody>
          <a:bodyPr wrap="square" rtlCol="0">
            <a:spAutoFit/>
          </a:bodyPr>
          <a:lstStyle/>
          <a:p>
            <a:pPr algn="just">
              <a:buNone/>
            </a:pPr>
            <a:r>
              <a:rPr lang="ko-KR" altLang="en-US" sz="1400" dirty="0" smtClean="0">
                <a:latin typeface="HY견명조" panose="02030600000101010101" pitchFamily="18" charset="-127"/>
                <a:ea typeface="HY견명조" panose="02030600000101010101" pitchFamily="18" charset="-127"/>
              </a:rPr>
              <a:t>흥덕왕릉비‘</a:t>
            </a:r>
            <a:r>
              <a:rPr lang="ko-KR" altLang="en-US" sz="1400" dirty="0">
                <a:latin typeface="HY견명조" panose="02030600000101010101" pitchFamily="18" charset="-127"/>
                <a:ea typeface="HY견명조" panose="02030600000101010101" pitchFamily="18" charset="-127"/>
              </a:rPr>
              <a:t>貿易之人間’ 국가 개혁을 꿈꾼 </a:t>
            </a:r>
            <a:r>
              <a:rPr lang="ko-KR" altLang="en-US" sz="1400" dirty="0" err="1">
                <a:latin typeface="HY견명조" panose="02030600000101010101" pitchFamily="18" charset="-127"/>
                <a:ea typeface="HY견명조" panose="02030600000101010101" pitchFamily="18" charset="-127"/>
              </a:rPr>
              <a:t>지도자’와</a:t>
            </a:r>
            <a:r>
              <a:rPr lang="ko-KR" altLang="en-US" sz="1400" dirty="0">
                <a:latin typeface="HY견명조" panose="02030600000101010101" pitchFamily="18" charset="-127"/>
                <a:ea typeface="HY견명조" panose="02030600000101010101" pitchFamily="18" charset="-127"/>
              </a:rPr>
              <a:t> ‘글로벌 마인드가 있던 </a:t>
            </a:r>
            <a:r>
              <a:rPr lang="ko-KR" altLang="en-US" sz="1400" dirty="0" smtClean="0">
                <a:latin typeface="HY견명조" panose="02030600000101010101" pitchFamily="18" charset="-127"/>
                <a:ea typeface="HY견명조" panose="02030600000101010101" pitchFamily="18" charset="-127"/>
              </a:rPr>
              <a:t>무역 </a:t>
            </a:r>
            <a:r>
              <a:rPr lang="ko-KR" altLang="en-US" sz="1400" dirty="0" err="1" smtClean="0">
                <a:latin typeface="HY견명조" panose="02030600000101010101" pitchFamily="18" charset="-127"/>
                <a:ea typeface="HY견명조" panose="02030600000101010101" pitchFamily="18" charset="-127"/>
              </a:rPr>
              <a:t>상인</a:t>
            </a:r>
            <a:r>
              <a:rPr lang="ko-KR" altLang="en-US" sz="1400" dirty="0" err="1">
                <a:latin typeface="HY견명조" panose="02030600000101010101" pitchFamily="18" charset="-127"/>
                <a:ea typeface="HY견명조" panose="02030600000101010101" pitchFamily="18" charset="-127"/>
              </a:rPr>
              <a:t>’이</a:t>
            </a:r>
            <a:r>
              <a:rPr lang="ko-KR" altLang="en-US"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의기투합</a:t>
            </a:r>
            <a:r>
              <a:rPr lang="ko-KR" altLang="en-US" sz="1400" dirty="0">
                <a:latin typeface="HY견명조" panose="02030600000101010101" pitchFamily="18" charset="-127"/>
                <a:ea typeface="HY견명조" panose="02030600000101010101" pitchFamily="18" charset="-127"/>
              </a:rPr>
              <a:t> </a:t>
            </a:r>
            <a:endParaRPr lang="en-US" altLang="ko-KR" sz="1400" dirty="0" smtClean="0">
              <a:latin typeface="HY견명조" panose="02030600000101010101" pitchFamily="18" charset="-127"/>
              <a:ea typeface="HY견명조" panose="02030600000101010101" pitchFamily="18" charset="-127"/>
            </a:endParaRPr>
          </a:p>
          <a:p>
            <a:pPr algn="just">
              <a:buNone/>
            </a:pPr>
            <a:r>
              <a:rPr lang="ko-KR" altLang="en-US" sz="1400" dirty="0" smtClean="0">
                <a:latin typeface="HY견명조" panose="02030600000101010101" pitchFamily="18" charset="-127"/>
                <a:ea typeface="HY견명조" panose="02030600000101010101" pitchFamily="18" charset="-127"/>
              </a:rPr>
              <a:t>역사상 </a:t>
            </a:r>
            <a:r>
              <a:rPr lang="ko-KR" altLang="en-US" sz="1400" dirty="0">
                <a:latin typeface="HY견명조" panose="02030600000101010101" pitchFamily="18" charset="-127"/>
                <a:ea typeface="HY견명조" panose="02030600000101010101" pitchFamily="18" charset="-127"/>
              </a:rPr>
              <a:t>유례없는 글로벌 </a:t>
            </a:r>
            <a:r>
              <a:rPr lang="en-US" altLang="ko-KR" sz="1400" dirty="0">
                <a:latin typeface="HY견명조" panose="02030600000101010101" pitchFamily="18" charset="-127"/>
                <a:ea typeface="HY견명조" panose="02030600000101010101" pitchFamily="18" charset="-127"/>
              </a:rPr>
              <a:t>CEO</a:t>
            </a:r>
            <a:endParaRPr lang="ko-KR" altLang="en-US" sz="1400" dirty="0">
              <a:latin typeface="HY견명조" panose="02030600000101010101" pitchFamily="18" charset="-127"/>
              <a:ea typeface="HY견명조" panose="02030600000101010101" pitchFamily="18" charset="-127"/>
            </a:endParaRPr>
          </a:p>
        </p:txBody>
      </p:sp>
      <p:sp>
        <p:nvSpPr>
          <p:cNvPr id="13" name="TextBox 12"/>
          <p:cNvSpPr txBox="1"/>
          <p:nvPr/>
        </p:nvSpPr>
        <p:spPr>
          <a:xfrm>
            <a:off x="5956066" y="2393954"/>
            <a:ext cx="2593571" cy="738664"/>
          </a:xfrm>
          <a:prstGeom prst="rect">
            <a:avLst/>
          </a:prstGeom>
          <a:noFill/>
        </p:spPr>
        <p:txBody>
          <a:bodyPr wrap="square" rtlCol="0">
            <a:spAutoFit/>
          </a:bodyPr>
          <a:lstStyle/>
          <a:p>
            <a:pPr algn="just">
              <a:buNone/>
            </a:pPr>
            <a:r>
              <a:rPr lang="ko-KR" altLang="en-US" sz="1400" dirty="0">
                <a:latin typeface="HY견명조" panose="02030600000101010101" pitchFamily="18" charset="-127"/>
                <a:ea typeface="HY견명조" panose="02030600000101010101" pitchFamily="18" charset="-127"/>
              </a:rPr>
              <a:t>청해진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 </a:t>
            </a:r>
            <a:endParaRPr lang="en-US" altLang="ko-KR" sz="1400" dirty="0" smtClean="0">
              <a:latin typeface="HY견명조" panose="02030600000101010101" pitchFamily="18" charset="-127"/>
              <a:ea typeface="HY견명조" panose="02030600000101010101" pitchFamily="18" charset="-127"/>
            </a:endParaRPr>
          </a:p>
          <a:p>
            <a:pPr algn="just">
              <a:buNone/>
            </a:pPr>
            <a:r>
              <a:rPr lang="ko-KR" altLang="en-US" sz="1400" dirty="0" smtClean="0">
                <a:latin typeface="HY견명조" panose="02030600000101010101" pitchFamily="18" charset="-127"/>
                <a:ea typeface="HY견명조" panose="02030600000101010101" pitchFamily="18" charset="-127"/>
              </a:rPr>
              <a:t>동북아의 </a:t>
            </a:r>
            <a:r>
              <a:rPr lang="ko-KR" altLang="en-US" sz="1400" dirty="0" err="1">
                <a:latin typeface="HY견명조" panose="02030600000101010101" pitchFamily="18" charset="-127"/>
                <a:ea typeface="HY견명조" panose="02030600000101010101" pitchFamily="18" charset="-127"/>
              </a:rPr>
              <a:t>허브항이자</a:t>
            </a:r>
            <a:r>
              <a:rPr lang="ko-KR" altLang="en-US"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국제무역센터</a:t>
            </a:r>
            <a:endParaRPr lang="en-US" altLang="ko-KR" sz="1400" dirty="0">
              <a:latin typeface="HY견명조" panose="02030600000101010101" pitchFamily="18" charset="-127"/>
              <a:ea typeface="HY견명조" panose="02030600000101010101" pitchFamily="18" charset="-127"/>
            </a:endParaRPr>
          </a:p>
        </p:txBody>
      </p:sp>
      <p:sp>
        <p:nvSpPr>
          <p:cNvPr id="15" name="TextBox 14"/>
          <p:cNvSpPr txBox="1"/>
          <p:nvPr/>
        </p:nvSpPr>
        <p:spPr>
          <a:xfrm>
            <a:off x="5956066" y="3228112"/>
            <a:ext cx="2593571" cy="523220"/>
          </a:xfrm>
          <a:prstGeom prst="rect">
            <a:avLst/>
          </a:prstGeom>
          <a:solidFill>
            <a:schemeClr val="accent6">
              <a:lumMod val="20000"/>
              <a:lumOff val="80000"/>
            </a:schemeClr>
          </a:solidFill>
        </p:spPr>
        <p:txBody>
          <a:bodyPr wrap="square" rtlCol="0">
            <a:spAutoFit/>
          </a:bodyPr>
          <a:lstStyle/>
          <a:p>
            <a:pPr>
              <a:buNone/>
            </a:pPr>
            <a:r>
              <a:rPr lang="ko-KR" altLang="en-US" sz="1400" dirty="0">
                <a:latin typeface="HY견명조" panose="02030600000101010101" pitchFamily="18" charset="-127"/>
                <a:ea typeface="HY견명조" panose="02030600000101010101" pitchFamily="18" charset="-127"/>
              </a:rPr>
              <a:t>장보고 사후 그 세력은 다 어디로 갔는가</a:t>
            </a:r>
            <a:r>
              <a:rPr lang="en-US" altLang="ko-KR" sz="1400" dirty="0">
                <a:latin typeface="HY견명조" panose="02030600000101010101" pitchFamily="18" charset="-127"/>
                <a:ea typeface="HY견명조" panose="02030600000101010101" pitchFamily="18" charset="-127"/>
              </a:rPr>
              <a:t>? </a:t>
            </a:r>
          </a:p>
        </p:txBody>
      </p:sp>
      <p:sp>
        <p:nvSpPr>
          <p:cNvPr id="21" name="TextBox 20"/>
          <p:cNvSpPr txBox="1"/>
          <p:nvPr/>
        </p:nvSpPr>
        <p:spPr>
          <a:xfrm>
            <a:off x="5956065" y="3787495"/>
            <a:ext cx="2593571" cy="2893100"/>
          </a:xfrm>
          <a:prstGeom prst="rect">
            <a:avLst/>
          </a:prstGeom>
          <a:noFill/>
        </p:spPr>
        <p:txBody>
          <a:bodyPr wrap="square" rtlCol="0">
            <a:spAutoFit/>
          </a:bodyPr>
          <a:lstStyle/>
          <a:p>
            <a:pPr algn="just">
              <a:buNone/>
            </a:pP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요헨</a:t>
            </a:r>
            <a:r>
              <a:rPr lang="ko-KR" altLang="en-US" sz="1400" dirty="0">
                <a:latin typeface="HY견명조" panose="02030600000101010101" pitchFamily="18" charset="-127"/>
                <a:ea typeface="HY견명조" panose="02030600000101010101" pitchFamily="18" charset="-127"/>
              </a:rPr>
              <a:t> </a:t>
            </a:r>
            <a:r>
              <a:rPr lang="ko-KR" altLang="en-US" sz="1400" dirty="0" err="1" smtClean="0">
                <a:latin typeface="HY견명조" panose="02030600000101010101" pitchFamily="18" charset="-127"/>
                <a:ea typeface="HY견명조" panose="02030600000101010101" pitchFamily="18" charset="-127"/>
              </a:rPr>
              <a:t>힐트만</a:t>
            </a:r>
            <a:r>
              <a:rPr lang="ko-KR" altLang="en-US"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“계곡에는 일련의 석불과 탑이 배치되어 있어 후미에 추진 장치를 가진 배의 갑판을 연상케 한다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마치 자유로운 바다로 떠가는 것 같다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이 배는 마치 </a:t>
            </a:r>
            <a:r>
              <a:rPr lang="ko-KR" altLang="en-US" sz="1400" dirty="0" err="1">
                <a:latin typeface="HY견명조" panose="02030600000101010101" pitchFamily="18" charset="-127"/>
                <a:ea typeface="HY견명조" panose="02030600000101010101" pitchFamily="18" charset="-127"/>
              </a:rPr>
              <a:t>강구비에</a:t>
            </a:r>
            <a:r>
              <a:rPr lang="ko-KR" altLang="en-US" sz="1400" dirty="0">
                <a:latin typeface="HY견명조" panose="02030600000101010101" pitchFamily="18" charset="-127"/>
                <a:ea typeface="HY견명조" panose="02030600000101010101" pitchFamily="18" charset="-127"/>
              </a:rPr>
              <a:t> 숨겨져 있는 것 같다</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강구비</a:t>
            </a:r>
            <a:r>
              <a:rPr lang="ko-KR" altLang="en-US" sz="1400" dirty="0">
                <a:latin typeface="HY견명조" panose="02030600000101010101" pitchFamily="18" charset="-127"/>
                <a:ea typeface="HY견명조" panose="02030600000101010101" pitchFamily="18" charset="-127"/>
              </a:rPr>
              <a:t> 뒤 산비탈을 돌아가면 넓은 강 하구가 곧 넓은 대양으로 이어질 것만 같은 생각이 든다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구름이 멈춰 서 있다면 이것은 훌륭한 그리고 매우 기동력 있는 배가 될 것이다</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pic>
        <p:nvPicPr>
          <p:cNvPr id="25" name="Picture 3" descr="C:\Users\sangmolee\Desktop\운주사1.jpg"/>
          <p:cNvPicPr>
            <a:picLocks noChangeAspect="1" noChangeArrowheads="1"/>
          </p:cNvPicPr>
          <p:nvPr/>
        </p:nvPicPr>
        <p:blipFill>
          <a:blip r:embed="rId3" cstate="print"/>
          <a:srcRect/>
          <a:stretch>
            <a:fillRect/>
          </a:stretch>
        </p:blipFill>
        <p:spPr bwMode="auto">
          <a:xfrm>
            <a:off x="2993723" y="4334704"/>
            <a:ext cx="2458518" cy="1720381"/>
          </a:xfrm>
          <a:prstGeom prst="rect">
            <a:avLst/>
          </a:prstGeom>
          <a:noFill/>
        </p:spPr>
      </p:pic>
      <p:pic>
        <p:nvPicPr>
          <p:cNvPr id="26" name="Picture 4" descr="C:\Users\sangmolee\Desktop\천불천탑.jpg"/>
          <p:cNvPicPr>
            <a:picLocks noChangeAspect="1" noChangeArrowheads="1"/>
          </p:cNvPicPr>
          <p:nvPr/>
        </p:nvPicPr>
        <p:blipFill>
          <a:blip r:embed="rId4" cstate="print"/>
          <a:srcRect/>
          <a:stretch>
            <a:fillRect/>
          </a:stretch>
        </p:blipFill>
        <p:spPr bwMode="auto">
          <a:xfrm>
            <a:off x="2993723" y="2321479"/>
            <a:ext cx="2458518" cy="2013225"/>
          </a:xfrm>
          <a:prstGeom prst="rect">
            <a:avLst/>
          </a:prstGeom>
          <a:noFill/>
        </p:spPr>
      </p:pic>
      <p:sp>
        <p:nvSpPr>
          <p:cNvPr id="27" name="TextBox 26"/>
          <p:cNvSpPr txBox="1"/>
          <p:nvPr/>
        </p:nvSpPr>
        <p:spPr>
          <a:xfrm>
            <a:off x="3125585" y="1495821"/>
            <a:ext cx="2078182" cy="461665"/>
          </a:xfrm>
          <a:prstGeom prst="rect">
            <a:avLst/>
          </a:prstGeom>
          <a:noFill/>
        </p:spPr>
        <p:txBody>
          <a:bodyPr wrap="square" rtlCol="0">
            <a:spAutoFit/>
          </a:bodyPr>
          <a:lstStyle/>
          <a:p>
            <a:pPr algn="just"/>
            <a:r>
              <a:rPr lang="ko-KR" altLang="en-US" sz="1200" dirty="0" smtClean="0">
                <a:latin typeface="HY견명조" panose="02030600000101010101" pitchFamily="18" charset="-127"/>
                <a:ea typeface="HY견명조" panose="02030600000101010101" pitchFamily="18" charset="-127"/>
              </a:rPr>
              <a:t>세력 지도이거나</a:t>
            </a:r>
            <a:endParaRPr lang="en-US" altLang="ko-KR" sz="1200" dirty="0" smtClean="0">
              <a:latin typeface="HY견명조" panose="02030600000101010101" pitchFamily="18" charset="-127"/>
              <a:ea typeface="HY견명조" panose="02030600000101010101" pitchFamily="18" charset="-127"/>
            </a:endParaRPr>
          </a:p>
          <a:p>
            <a:pPr algn="just"/>
            <a:r>
              <a:rPr lang="ko-KR" altLang="en-US" sz="1200" dirty="0" err="1" smtClean="0">
                <a:latin typeface="HY견명조" panose="02030600000101010101" pitchFamily="18" charset="-127"/>
                <a:ea typeface="HY견명조" panose="02030600000101010101" pitchFamily="18" charset="-127"/>
              </a:rPr>
              <a:t>천문도라는</a:t>
            </a:r>
            <a:r>
              <a:rPr lang="ko-KR" altLang="en-US" sz="1200" dirty="0" smtClean="0">
                <a:latin typeface="HY견명조" panose="02030600000101010101" pitchFamily="18" charset="-127"/>
                <a:ea typeface="HY견명조" panose="02030600000101010101" pitchFamily="18" charset="-127"/>
              </a:rPr>
              <a:t> 설도 있음</a:t>
            </a:r>
            <a:endParaRPr lang="ko-KR" altLang="en-US" sz="1200" dirty="0">
              <a:latin typeface="HY견명조" panose="02030600000101010101" pitchFamily="18" charset="-127"/>
              <a:ea typeface="HY견명조" panose="02030600000101010101" pitchFamily="18" charset="-127"/>
            </a:endParaRPr>
          </a:p>
        </p:txBody>
      </p:sp>
      <p:pic>
        <p:nvPicPr>
          <p:cNvPr id="14" name="그림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16" name="TextBox 15"/>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바다</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2" name="TextBox 1"/>
          <p:cNvSpPr txBox="1"/>
          <p:nvPr/>
        </p:nvSpPr>
        <p:spPr>
          <a:xfrm>
            <a:off x="1064029" y="975021"/>
            <a:ext cx="1745673" cy="307777"/>
          </a:xfrm>
          <a:prstGeom prst="rect">
            <a:avLst/>
          </a:prstGeom>
          <a:noFill/>
        </p:spPr>
        <p:txBody>
          <a:bodyPr wrap="square" rtlCol="0">
            <a:spAutoFit/>
          </a:bodyPr>
          <a:lstStyle/>
          <a:p>
            <a:r>
              <a:rPr lang="ko-KR" altLang="en-US" sz="1400" b="1" smtClean="0">
                <a:solidFill>
                  <a:schemeClr val="accent1">
                    <a:lumMod val="50000"/>
                  </a:schemeClr>
                </a:solidFill>
              </a:rPr>
              <a:t>장보고의 바다</a:t>
            </a:r>
            <a:endParaRPr lang="ko-KR" altLang="en-US" sz="1400" b="1">
              <a:solidFill>
                <a:schemeClr val="accent1">
                  <a:lumMod val="50000"/>
                </a:schemeClr>
              </a:solidFill>
            </a:endParaRPr>
          </a:p>
        </p:txBody>
      </p:sp>
    </p:spTree>
    <p:extLst>
      <p:ext uri="{BB962C8B-B14F-4D97-AF65-F5344CB8AC3E}">
        <p14:creationId xmlns:p14="http://schemas.microsoft.com/office/powerpoint/2010/main" val="27667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P spid="21"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40398" y="952039"/>
            <a:ext cx="2849216" cy="307777"/>
          </a:xfrm>
          <a:prstGeom prst="rect">
            <a:avLst/>
          </a:prstGeom>
          <a:noFill/>
        </p:spPr>
        <p:txBody>
          <a:bodyPr wrap="square" rtlCol="0">
            <a:spAutoFit/>
          </a:bodyPr>
          <a:lstStyle/>
          <a:p>
            <a:r>
              <a:rPr lang="ko-KR" altLang="en-US" sz="1400" b="1" dirty="0" smtClean="0">
                <a:solidFill>
                  <a:schemeClr val="accent1">
                    <a:lumMod val="50000"/>
                  </a:schemeClr>
                </a:solidFill>
              </a:rPr>
              <a:t>왕건과 고려 상인의 바다</a:t>
            </a:r>
            <a:endParaRPr lang="ko-KR" altLang="en-US" sz="1400" b="1" dirty="0">
              <a:solidFill>
                <a:schemeClr val="accent1">
                  <a:lumMod val="50000"/>
                </a:schemeClr>
              </a:solidFill>
            </a:endParaRPr>
          </a:p>
        </p:txBody>
      </p:sp>
      <p:sp>
        <p:nvSpPr>
          <p:cNvPr id="11" name="TextBox 10"/>
          <p:cNvSpPr txBox="1"/>
          <p:nvPr/>
        </p:nvSpPr>
        <p:spPr>
          <a:xfrm>
            <a:off x="5419898" y="1573783"/>
            <a:ext cx="2992582" cy="523220"/>
          </a:xfrm>
          <a:prstGeom prst="rect">
            <a:avLst/>
          </a:prstGeom>
          <a:noFill/>
        </p:spPr>
        <p:txBody>
          <a:bodyPr wrap="square" rtlCol="0">
            <a:spAutoFit/>
          </a:bodyPr>
          <a:lstStyle/>
          <a:p>
            <a:pPr algn="just">
              <a:buNone/>
            </a:pPr>
            <a:r>
              <a:rPr lang="ko-KR" altLang="en-US" sz="1400" dirty="0" smtClean="0">
                <a:latin typeface="HY견명조" panose="02030600000101010101" pitchFamily="18" charset="-127"/>
                <a:ea typeface="HY견명조" panose="02030600000101010101" pitchFamily="18" charset="-127"/>
              </a:rPr>
              <a:t>왕건 </a:t>
            </a:r>
            <a:r>
              <a:rPr lang="ko-KR" altLang="en-US" sz="1400" dirty="0">
                <a:latin typeface="HY견명조" panose="02030600000101010101" pitchFamily="18" charset="-127"/>
                <a:ea typeface="HY견명조" panose="02030600000101010101" pitchFamily="18" charset="-127"/>
              </a:rPr>
              <a:t>승리의 배경은 </a:t>
            </a:r>
            <a:r>
              <a:rPr lang="ko-KR" altLang="en-US" sz="1400" dirty="0" smtClean="0">
                <a:latin typeface="HY견명조" panose="02030600000101010101" pitchFamily="18" charset="-127"/>
                <a:ea typeface="HY견명조" panose="02030600000101010101" pitchFamily="18" charset="-127"/>
              </a:rPr>
              <a:t>해상 세력</a:t>
            </a:r>
            <a:endParaRPr lang="ko-KR" altLang="en-US" sz="1400" dirty="0">
              <a:latin typeface="HY견명조" panose="02030600000101010101" pitchFamily="18" charset="-127"/>
              <a:ea typeface="HY견명조" panose="02030600000101010101" pitchFamily="18" charset="-127"/>
            </a:endParaRPr>
          </a:p>
          <a:p>
            <a:pPr algn="just">
              <a:buNone/>
            </a:pPr>
            <a:r>
              <a:rPr lang="ko-KR" altLang="en-US" sz="1400" dirty="0" smtClean="0">
                <a:latin typeface="HY견명조" panose="02030600000101010101" pitchFamily="18" charset="-127"/>
                <a:ea typeface="HY견명조" panose="02030600000101010101" pitchFamily="18" charset="-127"/>
              </a:rPr>
              <a:t>도선국사</a:t>
            </a:r>
            <a:r>
              <a:rPr lang="en-US" altLang="ko-KR"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영암 출신</a:t>
            </a:r>
            <a:endParaRPr lang="ko-KR" altLang="en-US" sz="1400" dirty="0">
              <a:latin typeface="HY견명조" panose="02030600000101010101" pitchFamily="18" charset="-127"/>
              <a:ea typeface="HY견명조" panose="02030600000101010101" pitchFamily="18" charset="-127"/>
            </a:endParaRPr>
          </a:p>
        </p:txBody>
      </p:sp>
      <p:sp>
        <p:nvSpPr>
          <p:cNvPr id="12" name="TextBox 11"/>
          <p:cNvSpPr txBox="1"/>
          <p:nvPr/>
        </p:nvSpPr>
        <p:spPr>
          <a:xfrm>
            <a:off x="5419898" y="2311766"/>
            <a:ext cx="2992582" cy="1384995"/>
          </a:xfrm>
          <a:prstGeom prst="rect">
            <a:avLst/>
          </a:prstGeom>
          <a:noFill/>
        </p:spPr>
        <p:txBody>
          <a:bodyPr wrap="square" rtlCol="0">
            <a:spAutoFit/>
          </a:bodyPr>
          <a:lstStyle/>
          <a:p>
            <a:pPr algn="just">
              <a:buNone/>
            </a:pPr>
            <a:r>
              <a:rPr lang="ko-KR" altLang="en-US" sz="1400" dirty="0">
                <a:latin typeface="HY견명조" panose="02030600000101010101" pitchFamily="18" charset="-127"/>
                <a:ea typeface="HY견명조" panose="02030600000101010101" pitchFamily="18" charset="-127"/>
              </a:rPr>
              <a:t>소식</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蘇軾</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동파</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 </a:t>
            </a:r>
            <a:endParaRPr lang="en-US" altLang="ko-KR" sz="1400" dirty="0" smtClean="0">
              <a:latin typeface="HY견명조" panose="02030600000101010101" pitchFamily="18" charset="-127"/>
              <a:ea typeface="HY견명조" panose="02030600000101010101" pitchFamily="18" charset="-127"/>
            </a:endParaRPr>
          </a:p>
          <a:p>
            <a:pPr algn="just">
              <a:buNone/>
            </a:pP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고려의 </a:t>
            </a:r>
            <a:r>
              <a:rPr lang="ko-KR" altLang="en-US" sz="1400" dirty="0" err="1">
                <a:latin typeface="HY견명조" panose="02030600000101010101" pitchFamily="18" charset="-127"/>
                <a:ea typeface="HY견명조" panose="02030600000101010101" pitchFamily="18" charset="-127"/>
              </a:rPr>
              <a:t>조공품은</a:t>
            </a:r>
            <a:r>
              <a:rPr lang="ko-KR" altLang="en-US" sz="1400" dirty="0">
                <a:latin typeface="HY견명조" panose="02030600000101010101" pitchFamily="18" charset="-127"/>
                <a:ea typeface="HY견명조" panose="02030600000101010101" pitchFamily="18" charset="-127"/>
              </a:rPr>
              <a:t> 모두 노리개이지만 송이 지출하는 비용은 모두 백성의 고혈이다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사신이 이르는 곳마다 산천을 그리고 서적을 구매 한다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변방이 소홀해진다</a:t>
            </a:r>
            <a:r>
              <a:rPr lang="en-US" altLang="ko-KR" sz="1400" dirty="0" smtClean="0">
                <a:latin typeface="HY견명조" panose="02030600000101010101" pitchFamily="18" charset="-127"/>
                <a:ea typeface="HY견명조" panose="02030600000101010101" pitchFamily="18" charset="-127"/>
              </a:rPr>
              <a:t>.”</a:t>
            </a:r>
            <a:endParaRPr lang="en-US" altLang="ko-KR" sz="1400" dirty="0">
              <a:latin typeface="HY견명조" panose="02030600000101010101" pitchFamily="18" charset="-127"/>
              <a:ea typeface="HY견명조" panose="02030600000101010101" pitchFamily="18" charset="-127"/>
            </a:endParaRPr>
          </a:p>
        </p:txBody>
      </p:sp>
      <p:sp>
        <p:nvSpPr>
          <p:cNvPr id="13" name="TextBox 12"/>
          <p:cNvSpPr txBox="1"/>
          <p:nvPr/>
        </p:nvSpPr>
        <p:spPr>
          <a:xfrm>
            <a:off x="5486399" y="3849023"/>
            <a:ext cx="2784763" cy="738664"/>
          </a:xfrm>
          <a:prstGeom prst="rect">
            <a:avLst/>
          </a:prstGeom>
          <a:noFill/>
        </p:spPr>
        <p:txBody>
          <a:bodyPr wrap="square" rtlCol="0">
            <a:spAutoFit/>
          </a:bodyPr>
          <a:lstStyle/>
          <a:p>
            <a:pPr algn="just"/>
            <a:r>
              <a:rPr lang="ko-KR" altLang="en-US" sz="1400" dirty="0">
                <a:latin typeface="HY견명조" panose="02030600000101010101" pitchFamily="18" charset="-127"/>
                <a:ea typeface="HY견명조" panose="02030600000101010101" pitchFamily="18" charset="-127"/>
              </a:rPr>
              <a:t>닝보</a:t>
            </a:r>
            <a:r>
              <a:rPr lang="en-US" altLang="ko-KR" sz="1400" dirty="0">
                <a:latin typeface="HY견명조" panose="02030600000101010101" pitchFamily="18" charset="-127"/>
                <a:ea typeface="HY견명조" panose="02030600000101010101" pitchFamily="18" charset="-127"/>
              </a:rPr>
              <a:t>(</a:t>
            </a:r>
            <a:r>
              <a:rPr lang="ko-KR" altLang="en-US" sz="1400" dirty="0" err="1">
                <a:latin typeface="HY견명조" panose="02030600000101010101" pitchFamily="18" charset="-127"/>
                <a:ea typeface="HY견명조" panose="02030600000101010101" pitchFamily="18" charset="-127"/>
              </a:rPr>
              <a:t>영파</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에 </a:t>
            </a:r>
            <a:r>
              <a:rPr lang="ko-KR" altLang="en-US" sz="1400" dirty="0" err="1">
                <a:latin typeface="HY견명조" panose="02030600000101010101" pitchFamily="18" charset="-127"/>
                <a:ea typeface="HY견명조" panose="02030600000101010101" pitchFamily="18" charset="-127"/>
              </a:rPr>
              <a:t>고려관</a:t>
            </a:r>
            <a:r>
              <a:rPr lang="en-US" altLang="ko-KR" sz="1400" dirty="0" smtClean="0">
                <a:latin typeface="HY견명조" panose="02030600000101010101" pitchFamily="18" charset="-127"/>
                <a:ea typeface="HY견명조" panose="02030600000101010101" pitchFamily="18" charset="-127"/>
              </a:rPr>
              <a:t>.</a:t>
            </a:r>
          </a:p>
          <a:p>
            <a:pPr algn="just"/>
            <a:r>
              <a:rPr lang="ko-KR" altLang="en-US" sz="1400" dirty="0" smtClean="0">
                <a:latin typeface="HY견명조" panose="02030600000101010101" pitchFamily="18" charset="-127"/>
                <a:ea typeface="HY견명조" panose="02030600000101010101" pitchFamily="18" charset="-127"/>
              </a:rPr>
              <a:t>벽란도는 </a:t>
            </a:r>
            <a:r>
              <a:rPr lang="ko-KR" altLang="en-US" sz="1400" dirty="0">
                <a:latin typeface="HY견명조" panose="02030600000101010101" pitchFamily="18" charset="-127"/>
                <a:ea typeface="HY견명조" panose="02030600000101010101" pitchFamily="18" charset="-127"/>
              </a:rPr>
              <a:t>최대의 무역항</a:t>
            </a:r>
            <a:r>
              <a:rPr lang="en-US" altLang="ko-KR" sz="1400" dirty="0">
                <a:latin typeface="HY견명조" panose="02030600000101010101" pitchFamily="18" charset="-127"/>
                <a:ea typeface="HY견명조" panose="02030600000101010101" pitchFamily="18" charset="-127"/>
              </a:rPr>
              <a:t>. </a:t>
            </a:r>
            <a:endParaRPr lang="en-US" altLang="ko-KR" sz="1400" dirty="0" smtClean="0">
              <a:latin typeface="HY견명조" panose="02030600000101010101" pitchFamily="18" charset="-127"/>
              <a:ea typeface="HY견명조" panose="02030600000101010101" pitchFamily="18" charset="-127"/>
            </a:endParaRPr>
          </a:p>
          <a:p>
            <a:pPr algn="just"/>
            <a:r>
              <a:rPr lang="ko-KR" altLang="en-US" sz="1400" dirty="0" smtClean="0">
                <a:latin typeface="HY견명조" panose="02030600000101010101" pitchFamily="18" charset="-127"/>
                <a:ea typeface="HY견명조" panose="02030600000101010101" pitchFamily="18" charset="-127"/>
              </a:rPr>
              <a:t>흑산도는 </a:t>
            </a:r>
            <a:r>
              <a:rPr lang="ko-KR" altLang="en-US" sz="1400" dirty="0">
                <a:latin typeface="HY견명조" panose="02030600000101010101" pitchFamily="18" charset="-127"/>
                <a:ea typeface="HY견명조" panose="02030600000101010101" pitchFamily="18" charset="-127"/>
              </a:rPr>
              <a:t>중간 기착지 역할</a:t>
            </a:r>
          </a:p>
        </p:txBody>
      </p:sp>
      <p:sp>
        <p:nvSpPr>
          <p:cNvPr id="14" name="TextBox 13"/>
          <p:cNvSpPr txBox="1"/>
          <p:nvPr/>
        </p:nvSpPr>
        <p:spPr>
          <a:xfrm>
            <a:off x="5486399" y="4804757"/>
            <a:ext cx="2917767" cy="954107"/>
          </a:xfrm>
          <a:prstGeom prst="rect">
            <a:avLst/>
          </a:prstGeom>
          <a:noFill/>
        </p:spPr>
        <p:txBody>
          <a:bodyPr wrap="square" rtlCol="0">
            <a:spAutoFit/>
          </a:bodyPr>
          <a:lstStyle/>
          <a:p>
            <a:pPr algn="just">
              <a:buNone/>
            </a:pPr>
            <a:r>
              <a:rPr lang="ko-KR" altLang="en-US" sz="1400" dirty="0">
                <a:latin typeface="HY견명조" panose="02030600000101010101" pitchFamily="18" charset="-127"/>
                <a:ea typeface="HY견명조" panose="02030600000101010101" pitchFamily="18" charset="-127"/>
              </a:rPr>
              <a:t>통일 국가로 보는 경향</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옛 배달민족의 종주국 개념</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사상</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을 수립하고 ‘한민족공동체’ 형성 </a:t>
            </a:r>
          </a:p>
          <a:p>
            <a:pPr algn="just">
              <a:buNone/>
            </a:pPr>
            <a:endParaRPr lang="ko-KR" altLang="en-US" sz="1400" dirty="0">
              <a:latin typeface="HY견명조" panose="02030600000101010101" pitchFamily="18" charset="-127"/>
              <a:ea typeface="HY견명조" panose="02030600000101010101" pitchFamily="18" charset="-127"/>
            </a:endParaRPr>
          </a:p>
        </p:txBody>
      </p:sp>
      <p:sp>
        <p:nvSpPr>
          <p:cNvPr id="15" name="TextBox 14"/>
          <p:cNvSpPr txBox="1"/>
          <p:nvPr/>
        </p:nvSpPr>
        <p:spPr>
          <a:xfrm>
            <a:off x="5486399" y="5635754"/>
            <a:ext cx="2510445" cy="307777"/>
          </a:xfrm>
          <a:prstGeom prst="rect">
            <a:avLst/>
          </a:prstGeom>
          <a:noFill/>
        </p:spPr>
        <p:txBody>
          <a:bodyPr wrap="square" rtlCol="0">
            <a:spAutoFit/>
          </a:bodyPr>
          <a:lstStyle/>
          <a:p>
            <a:pPr algn="just">
              <a:buNone/>
            </a:pPr>
            <a:r>
              <a:rPr lang="ko-KR" altLang="en-US" sz="1400" dirty="0">
                <a:latin typeface="HY견명조" panose="02030600000101010101" pitchFamily="18" charset="-127"/>
                <a:ea typeface="HY견명조" panose="02030600000101010101" pitchFamily="18" charset="-127"/>
              </a:rPr>
              <a:t>코라이</a:t>
            </a:r>
            <a:r>
              <a:rPr lang="en-US" altLang="ko-KR" sz="1400" dirty="0" err="1" smtClean="0">
                <a:latin typeface="HY견명조" panose="02030600000101010101" pitchFamily="18" charset="-127"/>
                <a:ea typeface="HY견명조" panose="02030600000101010101" pitchFamily="18" charset="-127"/>
              </a:rPr>
              <a:t>Coray</a:t>
            </a:r>
            <a:r>
              <a:rPr lang="ko-KR" altLang="en-US" sz="1400" dirty="0" smtClean="0">
                <a:latin typeface="HY견명조" panose="02030600000101010101" pitchFamily="18" charset="-127"/>
                <a:ea typeface="HY견명조" panose="02030600000101010101" pitchFamily="18" charset="-127"/>
              </a:rPr>
              <a:t>의 성립</a:t>
            </a:r>
            <a:endParaRPr lang="en-US" altLang="ko-KR" sz="1400" dirty="0">
              <a:latin typeface="HY견명조" panose="02030600000101010101" pitchFamily="18" charset="-127"/>
              <a:ea typeface="HY견명조" panose="02030600000101010101" pitchFamily="18" charset="-127"/>
            </a:endParaRPr>
          </a:p>
        </p:txBody>
      </p:sp>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523" y="1405520"/>
            <a:ext cx="4143953" cy="4887007"/>
          </a:xfrm>
          <a:prstGeom prst="rect">
            <a:avLst/>
          </a:prstGeom>
        </p:spPr>
      </p:pic>
      <p:pic>
        <p:nvPicPr>
          <p:cNvPr id="16" name="그림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17" name="TextBox 16"/>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바다</a:t>
            </a:r>
            <a:endParaRPr lang="ko-KR" altLang="en-US" dirty="0">
              <a:solidFill>
                <a:srgbClr val="C00000"/>
              </a:solidFill>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274385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바다</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459" y="1845703"/>
            <a:ext cx="3467706" cy="3698886"/>
          </a:xfrm>
          <a:prstGeom prst="rect">
            <a:avLst/>
          </a:prstGeom>
        </p:spPr>
      </p:pic>
      <p:sp>
        <p:nvSpPr>
          <p:cNvPr id="5" name="TextBox 4"/>
          <p:cNvSpPr txBox="1"/>
          <p:nvPr/>
        </p:nvSpPr>
        <p:spPr>
          <a:xfrm>
            <a:off x="1340398" y="952039"/>
            <a:ext cx="2849216" cy="307777"/>
          </a:xfrm>
          <a:prstGeom prst="rect">
            <a:avLst/>
          </a:prstGeom>
          <a:noFill/>
        </p:spPr>
        <p:txBody>
          <a:bodyPr wrap="square" rtlCol="0">
            <a:spAutoFit/>
          </a:bodyPr>
          <a:lstStyle/>
          <a:p>
            <a:r>
              <a:rPr lang="ko-KR" altLang="en-US" sz="1400" b="1" dirty="0" smtClean="0">
                <a:solidFill>
                  <a:schemeClr val="accent1">
                    <a:lumMod val="50000"/>
                  </a:schemeClr>
                </a:solidFill>
              </a:rPr>
              <a:t>여진의 바다</a:t>
            </a:r>
            <a:r>
              <a:rPr lang="en-US" altLang="ko-KR" sz="1400" b="1" dirty="0" smtClean="0">
                <a:solidFill>
                  <a:schemeClr val="accent1">
                    <a:lumMod val="50000"/>
                  </a:schemeClr>
                </a:solidFill>
              </a:rPr>
              <a:t>/</a:t>
            </a:r>
            <a:r>
              <a:rPr lang="ko-KR" altLang="en-US" sz="1400" b="1" dirty="0" smtClean="0">
                <a:solidFill>
                  <a:schemeClr val="accent1">
                    <a:lumMod val="50000"/>
                  </a:schemeClr>
                </a:solidFill>
              </a:rPr>
              <a:t>삼별초의 바다</a:t>
            </a:r>
            <a:endParaRPr lang="ko-KR" altLang="en-US" sz="1400" b="1" dirty="0">
              <a:solidFill>
                <a:schemeClr val="accent1">
                  <a:lumMod val="50000"/>
                </a:schemeClr>
              </a:solidFill>
            </a:endParaRPr>
          </a:p>
        </p:txBody>
      </p:sp>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718" y="1259816"/>
            <a:ext cx="1107353" cy="2570225"/>
          </a:xfrm>
          <a:prstGeom prst="rect">
            <a:avLst/>
          </a:prstGeom>
        </p:spPr>
      </p:pic>
      <p:sp>
        <p:nvSpPr>
          <p:cNvPr id="7" name="TextBox 6"/>
          <p:cNvSpPr txBox="1"/>
          <p:nvPr/>
        </p:nvSpPr>
        <p:spPr>
          <a:xfrm>
            <a:off x="6094823" y="1259816"/>
            <a:ext cx="2385752" cy="2893100"/>
          </a:xfrm>
          <a:prstGeom prst="rect">
            <a:avLst/>
          </a:prstGeom>
          <a:noFill/>
        </p:spPr>
        <p:txBody>
          <a:bodyPr wrap="square" rtlCol="0">
            <a:spAutoFit/>
          </a:bodyPr>
          <a:lstStyle/>
          <a:p>
            <a:pPr algn="just"/>
            <a:r>
              <a:rPr lang="ko-KR" altLang="en-US" sz="1400" dirty="0" smtClean="0">
                <a:latin typeface="HY견명조" panose="02030600000101010101" pitchFamily="18" charset="-127"/>
                <a:ea typeface="HY견명조" panose="02030600000101010101" pitchFamily="18" charset="-127"/>
              </a:rPr>
              <a:t>刀伊의 入寇 </a:t>
            </a:r>
            <a:endParaRPr lang="en-US" altLang="ko-KR" sz="1400" dirty="0" smtClean="0">
              <a:latin typeface="HY견명조" panose="02030600000101010101" pitchFamily="18" charset="-127"/>
              <a:ea typeface="HY견명조" panose="02030600000101010101" pitchFamily="18" charset="-127"/>
            </a:endParaRPr>
          </a:p>
          <a:p>
            <a:pPr algn="just"/>
            <a:r>
              <a:rPr lang="ko-KR" altLang="en-US" sz="1400" dirty="0" smtClean="0">
                <a:latin typeface="HY견명조" panose="02030600000101010101" pitchFamily="18" charset="-127"/>
                <a:ea typeface="HY견명조" panose="02030600000101010101" pitchFamily="18" charset="-127"/>
              </a:rPr>
              <a:t>일본 최초의 본토 피침</a:t>
            </a:r>
            <a:r>
              <a:rPr lang="en-US" altLang="ko-KR" sz="1400" dirty="0" smtClean="0">
                <a:latin typeface="HY견명조" panose="02030600000101010101" pitchFamily="18" charset="-127"/>
                <a:ea typeface="HY견명조" panose="02030600000101010101" pitchFamily="18" charset="-127"/>
              </a:rPr>
              <a:t>. </a:t>
            </a:r>
          </a:p>
          <a:p>
            <a:pPr algn="just"/>
            <a:r>
              <a:rPr lang="en-US" altLang="ko-KR" sz="1400" dirty="0" smtClean="0">
                <a:latin typeface="HY견명조" panose="02030600000101010101" pitchFamily="18" charset="-127"/>
                <a:ea typeface="HY견명조" panose="02030600000101010101" pitchFamily="18" charset="-127"/>
              </a:rPr>
              <a:t> </a:t>
            </a:r>
            <a:r>
              <a:rPr lang="en-US" altLang="ko-KR" sz="1400" dirty="0">
                <a:latin typeface="HY견명조" panose="02030600000101010101" pitchFamily="18" charset="-127"/>
                <a:ea typeface="HY견명조" panose="02030600000101010101" pitchFamily="18" charset="-127"/>
              </a:rPr>
              <a:t>1019</a:t>
            </a:r>
            <a:r>
              <a:rPr lang="ko-KR" altLang="en-US" sz="1400" dirty="0">
                <a:latin typeface="HY견명조" panose="02030600000101010101" pitchFamily="18" charset="-127"/>
                <a:ea typeface="HY견명조" panose="02030600000101010101" pitchFamily="18" charset="-127"/>
              </a:rPr>
              <a:t>년 적선 </a:t>
            </a:r>
            <a:r>
              <a:rPr lang="en-US" altLang="ko-KR" sz="1400" dirty="0">
                <a:latin typeface="HY견명조" panose="02030600000101010101" pitchFamily="18" charset="-127"/>
                <a:ea typeface="HY견명조" panose="02030600000101010101" pitchFamily="18" charset="-127"/>
              </a:rPr>
              <a:t>50</a:t>
            </a:r>
            <a:r>
              <a:rPr lang="ko-KR" altLang="en-US" sz="1400" dirty="0">
                <a:latin typeface="HY견명조" panose="02030600000101010101" pitchFamily="18" charset="-127"/>
                <a:ea typeface="HY견명조" panose="02030600000101010101" pitchFamily="18" charset="-127"/>
              </a:rPr>
              <a:t>여 </a:t>
            </a:r>
            <a:r>
              <a:rPr lang="ko-KR" altLang="en-US" sz="1400" dirty="0" smtClean="0">
                <a:latin typeface="HY견명조" panose="02030600000101010101" pitchFamily="18" charset="-127"/>
                <a:ea typeface="HY견명조" panose="02030600000101010101" pitchFamily="18" charset="-127"/>
              </a:rPr>
              <a:t>척</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쓰시마 </a:t>
            </a:r>
            <a:r>
              <a:rPr lang="ko-KR" altLang="en-US" sz="1400" dirty="0">
                <a:latin typeface="HY견명조" panose="02030600000101010101" pitchFamily="18" charset="-127"/>
                <a:ea typeface="HY견명조" panose="02030600000101010101" pitchFamily="18" charset="-127"/>
              </a:rPr>
              <a:t>내습</a:t>
            </a:r>
            <a:r>
              <a:rPr lang="en-US" altLang="ko-KR" sz="1400" dirty="0">
                <a:latin typeface="HY견명조" panose="02030600000101010101" pitchFamily="18" charset="-127"/>
                <a:ea typeface="HY견명조" panose="02030600000101010101" pitchFamily="18" charset="-127"/>
              </a:rPr>
              <a:t>. </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적의 </a:t>
            </a:r>
            <a:r>
              <a:rPr lang="ko-KR" altLang="en-US" sz="1400" dirty="0">
                <a:latin typeface="HY견명조" panose="02030600000101010101" pitchFamily="18" charset="-127"/>
                <a:ea typeface="HY견명조" panose="02030600000101010101" pitchFamily="18" charset="-127"/>
              </a:rPr>
              <a:t>정체를 알 수 </a:t>
            </a:r>
            <a:r>
              <a:rPr lang="ko-KR" altLang="en-US" sz="1400" dirty="0" smtClean="0">
                <a:latin typeface="HY견명조" panose="02030600000101010101" pitchFamily="18" charset="-127"/>
                <a:ea typeface="HY견명조" panose="02030600000101010101" pitchFamily="18" charset="-127"/>
              </a:rPr>
              <a:t>없음</a:t>
            </a:r>
            <a:r>
              <a:rPr lang="en-US" altLang="ko-KR" sz="1400" dirty="0" smtClean="0">
                <a:latin typeface="HY견명조" panose="02030600000101010101" pitchFamily="18" charset="-127"/>
                <a:ea typeface="HY견명조" panose="02030600000101010101" pitchFamily="18" charset="-127"/>
              </a:rPr>
              <a:t>. 382</a:t>
            </a:r>
            <a:r>
              <a:rPr lang="ko-KR" altLang="en-US" sz="1400" dirty="0">
                <a:latin typeface="HY견명조" panose="02030600000101010101" pitchFamily="18" charset="-127"/>
                <a:ea typeface="HY견명조" panose="02030600000101010101" pitchFamily="18" charset="-127"/>
              </a:rPr>
              <a:t>명 사망</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은광 소각 </a:t>
            </a:r>
            <a:endParaRPr lang="en-US" altLang="ko-KR" sz="1400" dirty="0">
              <a:latin typeface="HY견명조" panose="02030600000101010101" pitchFamily="18" charset="-127"/>
              <a:ea typeface="HY견명조" panose="02030600000101010101" pitchFamily="18" charset="-127"/>
            </a:endParaRPr>
          </a:p>
          <a:p>
            <a:pPr algn="just"/>
            <a:r>
              <a:rPr lang="ko-KR" altLang="en-US" sz="1400" dirty="0" smtClean="0">
                <a:latin typeface="HY견명조" panose="02030600000101010101" pitchFamily="18" charset="-127"/>
                <a:ea typeface="HY견명조" panose="02030600000101010101" pitchFamily="18" charset="-127"/>
              </a:rPr>
              <a:t>  이키 </a:t>
            </a:r>
            <a:r>
              <a:rPr lang="ko-KR" altLang="en-US" sz="1400" dirty="0">
                <a:latin typeface="HY견명조" panose="02030600000101010101" pitchFamily="18" charset="-127"/>
                <a:ea typeface="HY견명조" panose="02030600000101010101" pitchFamily="18" charset="-127"/>
              </a:rPr>
              <a:t>섬 내습 </a:t>
            </a:r>
            <a:endParaRPr lang="en-US" altLang="ko-KR" sz="1400" dirty="0">
              <a:latin typeface="HY견명조" panose="02030600000101010101" pitchFamily="18" charset="-127"/>
              <a:ea typeface="HY견명조" panose="02030600000101010101" pitchFamily="18" charset="-127"/>
            </a:endParaRPr>
          </a:p>
          <a:p>
            <a:pPr algn="just"/>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배 크기는 평균 </a:t>
            </a:r>
            <a:r>
              <a:rPr lang="en-US" altLang="ko-KR" sz="1400" dirty="0">
                <a:latin typeface="HY견명조" panose="02030600000101010101" pitchFamily="18" charset="-127"/>
                <a:ea typeface="HY견명조" panose="02030600000101010101" pitchFamily="18" charset="-127"/>
              </a:rPr>
              <a:t>15</a:t>
            </a:r>
            <a:r>
              <a:rPr lang="ko-KR" altLang="en-US" sz="1400" dirty="0">
                <a:latin typeface="HY견명조" panose="02030600000101010101" pitchFamily="18" charset="-127"/>
                <a:ea typeface="HY견명조" panose="02030600000101010101" pitchFamily="18" charset="-127"/>
              </a:rPr>
              <a:t>미터 </a:t>
            </a:r>
            <a:endParaRPr lang="en-US" altLang="ko-KR" sz="1400" dirty="0">
              <a:latin typeface="HY견명조" panose="02030600000101010101" pitchFamily="18" charset="-127"/>
              <a:ea typeface="HY견명조" panose="02030600000101010101" pitchFamily="18" charset="-127"/>
            </a:endParaRPr>
          </a:p>
          <a:p>
            <a:pPr algn="just"/>
            <a:r>
              <a:rPr lang="en-US" altLang="ko-KR" sz="1400" dirty="0">
                <a:latin typeface="HY견명조" panose="02030600000101010101" pitchFamily="18" charset="-127"/>
                <a:ea typeface="HY견명조" panose="02030600000101010101" pitchFamily="18" charset="-127"/>
              </a:rPr>
              <a:t> 30-40</a:t>
            </a:r>
            <a:r>
              <a:rPr lang="ko-KR" altLang="en-US" sz="1400" dirty="0">
                <a:latin typeface="HY견명조" panose="02030600000101010101" pitchFamily="18" charset="-127"/>
                <a:ea typeface="HY견명조" panose="02030600000101010101" pitchFamily="18" charset="-127"/>
              </a:rPr>
              <a:t>여 척</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약 </a:t>
            </a:r>
            <a:r>
              <a:rPr lang="en-US" altLang="ko-KR" sz="1400" dirty="0">
                <a:latin typeface="HY견명조" panose="02030600000101010101" pitchFamily="18" charset="-127"/>
                <a:ea typeface="HY견명조" panose="02030600000101010101" pitchFamily="18" charset="-127"/>
              </a:rPr>
              <a:t>3,000</a:t>
            </a:r>
            <a:r>
              <a:rPr lang="ko-KR" altLang="en-US" sz="1400" dirty="0">
                <a:latin typeface="HY견명조" panose="02030600000101010101" pitchFamily="18" charset="-127"/>
                <a:ea typeface="HY견명조" panose="02030600000101010101" pitchFamily="18" charset="-127"/>
              </a:rPr>
              <a:t>명에 이르는 </a:t>
            </a:r>
            <a:r>
              <a:rPr lang="ko-KR" altLang="en-US" sz="1400" dirty="0" err="1">
                <a:latin typeface="HY견명조" panose="02030600000101010101" pitchFamily="18" charset="-127"/>
                <a:ea typeface="HY견명조" panose="02030600000101010101" pitchFamily="18" charset="-127"/>
              </a:rPr>
              <a:t>대집단</a:t>
            </a:r>
            <a:r>
              <a:rPr lang="en-US" altLang="ko-KR" sz="1400" dirty="0" smtClean="0">
                <a:latin typeface="HY견명조" panose="02030600000101010101" pitchFamily="18" charset="-127"/>
                <a:ea typeface="HY견명조" panose="02030600000101010101" pitchFamily="18" charset="-127"/>
              </a:rPr>
              <a:t>. </a:t>
            </a:r>
            <a:r>
              <a:rPr lang="ko-KR" altLang="en-US" sz="1400" dirty="0" err="1" smtClean="0">
                <a:latin typeface="HY견명조" panose="02030600000101010101" pitchFamily="18" charset="-127"/>
                <a:ea typeface="HY견명조" panose="02030600000101010101" pitchFamily="18" charset="-127"/>
              </a:rPr>
              <a:t>마쓰라군의</a:t>
            </a:r>
            <a:r>
              <a:rPr lang="ko-KR" altLang="en-US"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피해 남녀 </a:t>
            </a:r>
            <a:r>
              <a:rPr lang="en-US" altLang="ko-KR" sz="1400" dirty="0">
                <a:latin typeface="HY견명조" panose="02030600000101010101" pitchFamily="18" charset="-127"/>
                <a:ea typeface="HY견명조" panose="02030600000101010101" pitchFamily="18" charset="-127"/>
              </a:rPr>
              <a:t>600</a:t>
            </a:r>
            <a:r>
              <a:rPr lang="ko-KR" altLang="en-US" sz="1400" dirty="0">
                <a:latin typeface="HY견명조" panose="02030600000101010101" pitchFamily="18" charset="-127"/>
                <a:ea typeface="HY견명조" panose="02030600000101010101" pitchFamily="18" charset="-127"/>
              </a:rPr>
              <a:t>여 명 사망</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포로 </a:t>
            </a:r>
            <a:r>
              <a:rPr lang="en-US" altLang="ko-KR" sz="1400" dirty="0">
                <a:latin typeface="HY견명조" panose="02030600000101010101" pitchFamily="18" charset="-127"/>
                <a:ea typeface="HY견명조" panose="02030600000101010101" pitchFamily="18" charset="-127"/>
              </a:rPr>
              <a:t>1,200</a:t>
            </a:r>
            <a:r>
              <a:rPr lang="ko-KR" altLang="en-US" sz="1400" dirty="0">
                <a:latin typeface="HY견명조" panose="02030600000101010101" pitchFamily="18" charset="-127"/>
                <a:ea typeface="HY견명조" panose="02030600000101010101" pitchFamily="18" charset="-127"/>
              </a:rPr>
              <a:t>여명</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대부분의 가옥 소실 </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 </a:t>
            </a:r>
            <a:endParaRPr lang="en-US" altLang="ko-KR" sz="1400" dirty="0">
              <a:latin typeface="HY견명조" panose="02030600000101010101" pitchFamily="18" charset="-127"/>
              <a:ea typeface="HY견명조" panose="02030600000101010101" pitchFamily="18" charset="-127"/>
            </a:endParaRPr>
          </a:p>
        </p:txBody>
      </p:sp>
      <p:pic>
        <p:nvPicPr>
          <p:cNvPr id="8" name="그림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614" y="4152916"/>
            <a:ext cx="3248364" cy="1898692"/>
          </a:xfrm>
          <a:prstGeom prst="rect">
            <a:avLst/>
          </a:prstGeom>
        </p:spPr>
      </p:pic>
      <p:sp>
        <p:nvSpPr>
          <p:cNvPr id="9" name="TextBox 8"/>
          <p:cNvSpPr txBox="1"/>
          <p:nvPr/>
        </p:nvSpPr>
        <p:spPr>
          <a:xfrm>
            <a:off x="480883" y="2119924"/>
            <a:ext cx="2990160" cy="523220"/>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1232</a:t>
            </a:r>
            <a:r>
              <a:rPr lang="ko-KR" altLang="en-US" sz="1400" dirty="0">
                <a:latin typeface="HY견명조" panose="02030600000101010101" pitchFamily="18" charset="-127"/>
                <a:ea typeface="HY견명조" panose="02030600000101010101" pitchFamily="18" charset="-127"/>
              </a:rPr>
              <a:t>년 고려 고종</a:t>
            </a:r>
            <a:r>
              <a:rPr lang="en-US" altLang="ko-KR" sz="1400" dirty="0">
                <a:latin typeface="HY견명조" panose="02030600000101010101" pitchFamily="18" charset="-127"/>
                <a:ea typeface="HY견명조" panose="02030600000101010101" pitchFamily="18" charset="-127"/>
              </a:rPr>
              <a:t>19</a:t>
            </a:r>
            <a:r>
              <a:rPr lang="ko-KR" altLang="en-US" sz="1400" dirty="0">
                <a:latin typeface="HY견명조" panose="02030600000101010101" pitchFamily="18" charset="-127"/>
                <a:ea typeface="HY견명조" panose="02030600000101010101" pitchFamily="18" charset="-127"/>
              </a:rPr>
              <a:t>년 </a:t>
            </a:r>
            <a:r>
              <a:rPr lang="ko-KR" altLang="en-US" sz="1400" dirty="0" err="1">
                <a:latin typeface="HY견명조" panose="02030600000101010101" pitchFamily="18" charset="-127"/>
                <a:ea typeface="HY견명조" panose="02030600000101010101" pitchFamily="18" charset="-127"/>
              </a:rPr>
              <a:t>최우</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강화도 천도</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10" name="TextBox 9"/>
          <p:cNvSpPr txBox="1"/>
          <p:nvPr/>
        </p:nvSpPr>
        <p:spPr>
          <a:xfrm>
            <a:off x="457199" y="2805546"/>
            <a:ext cx="2886110" cy="738664"/>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1270</a:t>
            </a:r>
            <a:r>
              <a:rPr lang="ko-KR" altLang="en-US" sz="1400" dirty="0">
                <a:latin typeface="HY견명조" panose="02030600000101010101" pitchFamily="18" charset="-127"/>
                <a:ea typeface="HY견명조" panose="02030600000101010101" pitchFamily="18" charset="-127"/>
              </a:rPr>
              <a:t>∼</a:t>
            </a:r>
            <a:r>
              <a:rPr lang="en-US" altLang="ko-KR" sz="1400" dirty="0">
                <a:latin typeface="HY견명조" panose="02030600000101010101" pitchFamily="18" charset="-127"/>
                <a:ea typeface="HY견명조" panose="02030600000101010101" pitchFamily="18" charset="-127"/>
              </a:rPr>
              <a:t>1273</a:t>
            </a:r>
            <a:r>
              <a:rPr lang="ko-KR" altLang="en-US" sz="1400" dirty="0">
                <a:latin typeface="HY견명조" panose="02030600000101010101" pitchFamily="18" charset="-127"/>
                <a:ea typeface="HY견명조" panose="02030600000101010101" pitchFamily="18" charset="-127"/>
              </a:rPr>
              <a:t>년 </a:t>
            </a:r>
            <a:r>
              <a:rPr lang="ko-KR" altLang="en-US" sz="1400" dirty="0" err="1">
                <a:latin typeface="HY견명조" panose="02030600000101010101" pitchFamily="18" charset="-127"/>
                <a:ea typeface="HY견명조" panose="02030600000101010101" pitchFamily="18" charset="-127"/>
              </a:rPr>
              <a:t>배중손</a:t>
            </a:r>
            <a:r>
              <a:rPr lang="ko-KR" altLang="en-US" sz="1400" dirty="0">
                <a:latin typeface="HY견명조" panose="02030600000101010101" pitchFamily="18" charset="-127"/>
                <a:ea typeface="HY견명조" panose="02030600000101010101" pitchFamily="18" charset="-127"/>
              </a:rPr>
              <a:t> 진도 </a:t>
            </a:r>
            <a:r>
              <a:rPr lang="ko-KR" altLang="en-US" sz="1400" dirty="0" err="1">
                <a:latin typeface="HY견명조" panose="02030600000101010101" pitchFamily="18" charset="-127"/>
                <a:ea typeface="HY견명조" panose="02030600000101010101" pitchFamily="18" charset="-127"/>
              </a:rPr>
              <a:t>용장산성</a:t>
            </a:r>
            <a:r>
              <a:rPr lang="ko-KR" altLang="en-US" sz="1400" dirty="0">
                <a:latin typeface="HY견명조" panose="02030600000101010101" pitchFamily="18" charset="-127"/>
                <a:ea typeface="HY견명조" panose="02030600000101010101" pitchFamily="18" charset="-127"/>
              </a:rPr>
              <a:t> 항쟁</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고려황제</a:t>
            </a:r>
            <a:r>
              <a:rPr lang="ko-KR" altLang="en-US"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온’을</a:t>
            </a:r>
            <a:r>
              <a:rPr lang="ko-KR" altLang="en-US" sz="1400" dirty="0">
                <a:latin typeface="HY견명조" panose="02030600000101010101" pitchFamily="18" charset="-127"/>
                <a:ea typeface="HY견명조" panose="02030600000101010101" pitchFamily="18" charset="-127"/>
              </a:rPr>
              <a:t> 중심으로 </a:t>
            </a:r>
            <a:r>
              <a:rPr lang="ko-KR" altLang="en-US" sz="1400" dirty="0" err="1">
                <a:latin typeface="HY견명조" panose="02030600000101010101" pitchFamily="18" charset="-127"/>
                <a:ea typeface="HY견명조" panose="02030600000101010101" pitchFamily="18" charset="-127"/>
              </a:rPr>
              <a:t>진도정부</a:t>
            </a:r>
            <a:r>
              <a:rPr lang="ko-KR" altLang="en-US" sz="1400" dirty="0">
                <a:latin typeface="HY견명조" panose="02030600000101010101" pitchFamily="18" charset="-127"/>
                <a:ea typeface="HY견명조" panose="02030600000101010101" pitchFamily="18" charset="-127"/>
              </a:rPr>
              <a:t> 수립 </a:t>
            </a:r>
          </a:p>
        </p:txBody>
      </p:sp>
      <p:sp>
        <p:nvSpPr>
          <p:cNvPr id="11" name="TextBox 10"/>
          <p:cNvSpPr txBox="1"/>
          <p:nvPr/>
        </p:nvSpPr>
        <p:spPr>
          <a:xfrm>
            <a:off x="5229917" y="4836158"/>
            <a:ext cx="3373755" cy="954107"/>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이후 나가사키</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중국</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네덜란드</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쓰시마</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조선</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사쓰마</a:t>
            </a:r>
            <a:r>
              <a:rPr lang="en-US" altLang="ko-KR" sz="1400" dirty="0">
                <a:latin typeface="HY견명조" panose="02030600000101010101" pitchFamily="18" charset="-127"/>
                <a:ea typeface="HY견명조" panose="02030600000101010101" pitchFamily="18" charset="-127"/>
              </a:rPr>
              <a:t>(</a:t>
            </a:r>
            <a:r>
              <a:rPr lang="ko-KR" altLang="en-US" sz="1400" dirty="0" err="1">
                <a:latin typeface="HY견명조" panose="02030600000101010101" pitchFamily="18" charset="-127"/>
                <a:ea typeface="HY견명조" panose="02030600000101010101" pitchFamily="18" charset="-127"/>
              </a:rPr>
              <a:t>류구</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마쓰마에</a:t>
            </a:r>
            <a:r>
              <a:rPr lang="en-US" altLang="ko-KR" sz="1400" dirty="0">
                <a:latin typeface="HY견명조" panose="02030600000101010101" pitchFamily="18" charset="-127"/>
                <a:ea typeface="HY견명조" panose="02030600000101010101" pitchFamily="18" charset="-127"/>
              </a:rPr>
              <a:t>(</a:t>
            </a:r>
            <a:r>
              <a:rPr lang="ko-KR" altLang="en-US" sz="1400" dirty="0" err="1">
                <a:latin typeface="HY견명조" panose="02030600000101010101" pitchFamily="18" charset="-127"/>
                <a:ea typeface="HY견명조" panose="02030600000101010101" pitchFamily="18" charset="-127"/>
              </a:rPr>
              <a:t>에조</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로 연결되는 일본형 해금과 </a:t>
            </a:r>
            <a:r>
              <a:rPr lang="ko-KR" altLang="en-US" sz="1400" dirty="0" err="1">
                <a:latin typeface="HY견명조" panose="02030600000101010101" pitchFamily="18" charset="-127"/>
                <a:ea typeface="HY견명조" panose="02030600000101010101" pitchFamily="18" charset="-127"/>
              </a:rPr>
              <a:t>화이질서</a:t>
            </a:r>
            <a:r>
              <a:rPr lang="ko-KR" altLang="en-US" sz="1400" dirty="0">
                <a:latin typeface="HY견명조" panose="02030600000101010101" pitchFamily="18" charset="-127"/>
                <a:ea typeface="HY견명조" panose="02030600000101010101" pitchFamily="18" charset="-127"/>
              </a:rPr>
              <a:t> 구축 </a:t>
            </a:r>
          </a:p>
        </p:txBody>
      </p:sp>
    </p:spTree>
    <p:extLst>
      <p:ext uri="{BB962C8B-B14F-4D97-AF65-F5344CB8AC3E}">
        <p14:creationId xmlns:p14="http://schemas.microsoft.com/office/powerpoint/2010/main" val="79943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277" y="1496497"/>
            <a:ext cx="5660968" cy="3773978"/>
          </a:xfrm>
          <a:prstGeom prst="rect">
            <a:avLst/>
          </a:prstGeom>
        </p:spPr>
      </p:pic>
      <p:sp>
        <p:nvSpPr>
          <p:cNvPr id="3" name="TextBox 2"/>
          <p:cNvSpPr txBox="1"/>
          <p:nvPr/>
        </p:nvSpPr>
        <p:spPr>
          <a:xfrm>
            <a:off x="6226233" y="1819101"/>
            <a:ext cx="2111432" cy="367146"/>
          </a:xfrm>
          <a:prstGeom prst="rect">
            <a:avLst/>
          </a:prstGeom>
          <a:noFill/>
        </p:spPr>
        <p:txBody>
          <a:bodyPr wrap="square" rtlCol="0">
            <a:spAutoFit/>
          </a:bodyPr>
          <a:lstStyle/>
          <a:p>
            <a:r>
              <a:rPr lang="en-US" altLang="ko-KR" dirty="0" smtClean="0">
                <a:solidFill>
                  <a:srgbClr val="C00000"/>
                </a:solidFill>
              </a:rPr>
              <a:t>CONTENTS</a:t>
            </a:r>
            <a:endParaRPr lang="ko-KR" altLang="en-US" dirty="0">
              <a:solidFill>
                <a:srgbClr val="C00000"/>
              </a:solidFill>
            </a:endParaRPr>
          </a:p>
        </p:txBody>
      </p:sp>
      <p:sp>
        <p:nvSpPr>
          <p:cNvPr id="4" name="TextBox 3"/>
          <p:cNvSpPr txBox="1"/>
          <p:nvPr/>
        </p:nvSpPr>
        <p:spPr>
          <a:xfrm>
            <a:off x="6226233" y="2446312"/>
            <a:ext cx="2053243" cy="307777"/>
          </a:xfrm>
          <a:prstGeom prst="rect">
            <a:avLst/>
          </a:prstGeom>
          <a:noFill/>
        </p:spPr>
        <p:txBody>
          <a:bodyPr wrap="square" rtlCol="0">
            <a:spAutoFit/>
          </a:bodyPr>
          <a:lstStyle/>
          <a:p>
            <a:r>
              <a:rPr lang="ko-KR" altLang="en-US" sz="1400" dirty="0" smtClean="0">
                <a:latin typeface="HY견명조" panose="02030600000101010101" pitchFamily="18" charset="-127"/>
                <a:ea typeface="HY견명조" panose="02030600000101010101" pitchFamily="18" charset="-127"/>
              </a:rPr>
              <a:t>진실을 보라</a:t>
            </a:r>
            <a:endParaRPr lang="ko-KR" altLang="en-US" sz="1400" dirty="0">
              <a:latin typeface="HY견명조" panose="02030600000101010101" pitchFamily="18" charset="-127"/>
              <a:ea typeface="HY견명조" panose="02030600000101010101" pitchFamily="18" charset="-127"/>
            </a:endParaRPr>
          </a:p>
        </p:txBody>
      </p:sp>
      <p:sp>
        <p:nvSpPr>
          <p:cNvPr id="5" name="TextBox 4"/>
          <p:cNvSpPr txBox="1"/>
          <p:nvPr/>
        </p:nvSpPr>
        <p:spPr>
          <a:xfrm>
            <a:off x="6226233" y="3075709"/>
            <a:ext cx="1961803" cy="307777"/>
          </a:xfrm>
          <a:prstGeom prst="rect">
            <a:avLst/>
          </a:prstGeom>
          <a:noFill/>
        </p:spPr>
        <p:txBody>
          <a:bodyPr wrap="square" rtlCol="0">
            <a:spAutoFit/>
          </a:bodyPr>
          <a:lstStyle/>
          <a:p>
            <a:r>
              <a:rPr lang="ko-KR" altLang="en-US" sz="1400" dirty="0" smtClean="0">
                <a:latin typeface="HY견명조" panose="02030600000101010101" pitchFamily="18" charset="-127"/>
                <a:ea typeface="HY견명조" panose="02030600000101010101" pitchFamily="18" charset="-127"/>
              </a:rPr>
              <a:t>역사를 보라</a:t>
            </a:r>
            <a:endParaRPr lang="ko-KR" altLang="en-US" sz="1400" dirty="0">
              <a:latin typeface="HY견명조" panose="02030600000101010101" pitchFamily="18" charset="-127"/>
              <a:ea typeface="HY견명조" panose="02030600000101010101" pitchFamily="18" charset="-127"/>
            </a:endParaRPr>
          </a:p>
        </p:txBody>
      </p:sp>
      <p:sp>
        <p:nvSpPr>
          <p:cNvPr id="6" name="TextBox 5"/>
          <p:cNvSpPr txBox="1"/>
          <p:nvPr/>
        </p:nvSpPr>
        <p:spPr>
          <a:xfrm>
            <a:off x="6226233" y="3705106"/>
            <a:ext cx="2111433" cy="307777"/>
          </a:xfrm>
          <a:prstGeom prst="rect">
            <a:avLst/>
          </a:prstGeom>
          <a:noFill/>
        </p:spPr>
        <p:txBody>
          <a:bodyPr wrap="square" rtlCol="0">
            <a:spAutoFit/>
          </a:bodyPr>
          <a:lstStyle/>
          <a:p>
            <a:r>
              <a:rPr lang="ko-KR" altLang="en-US" sz="1400" dirty="0" smtClean="0">
                <a:latin typeface="HY견명조" panose="02030600000101010101" pitchFamily="18" charset="-127"/>
                <a:ea typeface="HY견명조" panose="02030600000101010101" pitchFamily="18" charset="-127"/>
              </a:rPr>
              <a:t>바다를 보라</a:t>
            </a:r>
            <a:endParaRPr lang="ko-KR" altLang="en-US" sz="1400" dirty="0">
              <a:latin typeface="HY견명조" panose="02030600000101010101" pitchFamily="18" charset="-127"/>
              <a:ea typeface="HY견명조" panose="02030600000101010101" pitchFamily="18" charset="-127"/>
            </a:endParaRPr>
          </a:p>
        </p:txBody>
      </p:sp>
      <p:sp>
        <p:nvSpPr>
          <p:cNvPr id="7" name="TextBox 6"/>
          <p:cNvSpPr txBox="1"/>
          <p:nvPr/>
        </p:nvSpPr>
        <p:spPr>
          <a:xfrm>
            <a:off x="6226233" y="4334503"/>
            <a:ext cx="1862051" cy="307777"/>
          </a:xfrm>
          <a:prstGeom prst="rect">
            <a:avLst/>
          </a:prstGeom>
          <a:noFill/>
        </p:spPr>
        <p:txBody>
          <a:bodyPr wrap="square" rtlCol="0">
            <a:spAutoFit/>
          </a:bodyPr>
          <a:lstStyle/>
          <a:p>
            <a:r>
              <a:rPr lang="ko-KR" altLang="en-US" sz="1400" dirty="0" smtClean="0">
                <a:latin typeface="HY견명조" panose="02030600000101010101" pitchFamily="18" charset="-127"/>
                <a:ea typeface="HY견명조" panose="02030600000101010101" pitchFamily="18" charset="-127"/>
              </a:rPr>
              <a:t>미래를 보라</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284833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314" y="1976711"/>
            <a:ext cx="4180418" cy="3393311"/>
          </a:xfrm>
          <a:prstGeom prst="rect">
            <a:avLst/>
          </a:prstGeom>
        </p:spPr>
      </p:pic>
      <p:sp>
        <p:nvSpPr>
          <p:cNvPr id="9" name="TextBox 8"/>
          <p:cNvSpPr txBox="1"/>
          <p:nvPr/>
        </p:nvSpPr>
        <p:spPr>
          <a:xfrm>
            <a:off x="2464724" y="1668934"/>
            <a:ext cx="885306" cy="276999"/>
          </a:xfrm>
          <a:prstGeom prst="rect">
            <a:avLst/>
          </a:prstGeom>
          <a:noFill/>
        </p:spPr>
        <p:txBody>
          <a:bodyPr wrap="square" rtlCol="0">
            <a:spAutoFit/>
          </a:bodyPr>
          <a:lstStyle/>
          <a:p>
            <a:r>
              <a:rPr lang="en-US" altLang="ko-KR" sz="1200" dirty="0" smtClean="0"/>
              <a:t>1402</a:t>
            </a:r>
            <a:r>
              <a:rPr lang="ko-KR" altLang="en-US" sz="1200" dirty="0" smtClean="0"/>
              <a:t>년</a:t>
            </a:r>
            <a:endParaRPr lang="ko-KR" altLang="en-US" sz="1200" dirty="0"/>
          </a:p>
        </p:txBody>
      </p:sp>
      <p:sp>
        <p:nvSpPr>
          <p:cNvPr id="22" name="TextBox 21"/>
          <p:cNvSpPr txBox="1"/>
          <p:nvPr/>
        </p:nvSpPr>
        <p:spPr>
          <a:xfrm>
            <a:off x="498763" y="1645920"/>
            <a:ext cx="2601883" cy="307777"/>
          </a:xfrm>
          <a:prstGeom prst="rect">
            <a:avLst/>
          </a:prstGeom>
          <a:noFill/>
        </p:spPr>
        <p:txBody>
          <a:bodyPr wrap="square" rtlCol="0">
            <a:spAutoFit/>
          </a:bodyPr>
          <a:lstStyle/>
          <a:p>
            <a:r>
              <a:rPr lang="ko-KR" altLang="en-US" sz="1400" dirty="0" err="1" smtClean="0"/>
              <a:t>혼일강리역대국도지도</a:t>
            </a:r>
            <a:endParaRPr lang="ko-KR" altLang="en-US" sz="1400" dirty="0"/>
          </a:p>
        </p:txBody>
      </p:sp>
      <p:pic>
        <p:nvPicPr>
          <p:cNvPr id="13"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14" name="TextBox 13"/>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바다</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15" name="TextBox 14"/>
          <p:cNvSpPr txBox="1"/>
          <p:nvPr/>
        </p:nvSpPr>
        <p:spPr>
          <a:xfrm>
            <a:off x="864523" y="1137016"/>
            <a:ext cx="2849216" cy="307777"/>
          </a:xfrm>
          <a:prstGeom prst="rect">
            <a:avLst/>
          </a:prstGeom>
          <a:noFill/>
        </p:spPr>
        <p:txBody>
          <a:bodyPr wrap="square" rtlCol="0">
            <a:spAutoFit/>
          </a:bodyPr>
          <a:lstStyle/>
          <a:p>
            <a:r>
              <a:rPr lang="ko-KR" altLang="en-US" sz="1400" b="1" dirty="0" smtClean="0">
                <a:solidFill>
                  <a:schemeClr val="accent1">
                    <a:lumMod val="50000"/>
                  </a:schemeClr>
                </a:solidFill>
              </a:rPr>
              <a:t>이상의 바다</a:t>
            </a:r>
            <a:r>
              <a:rPr lang="en-US" altLang="ko-KR" sz="1400" b="1" dirty="0" smtClean="0">
                <a:solidFill>
                  <a:schemeClr val="accent1">
                    <a:lumMod val="50000"/>
                  </a:schemeClr>
                </a:solidFill>
              </a:rPr>
              <a:t>/</a:t>
            </a:r>
            <a:r>
              <a:rPr lang="ko-KR" altLang="en-US" sz="1400" b="1" dirty="0" smtClean="0">
                <a:solidFill>
                  <a:schemeClr val="accent1">
                    <a:lumMod val="50000"/>
                  </a:schemeClr>
                </a:solidFill>
              </a:rPr>
              <a:t>생활의 바다</a:t>
            </a:r>
            <a:endParaRPr lang="ko-KR" altLang="en-US" sz="1400" b="1" dirty="0">
              <a:solidFill>
                <a:schemeClr val="accent1">
                  <a:lumMod val="50000"/>
                </a:schemeClr>
              </a:solidFill>
            </a:endParaRPr>
          </a:p>
        </p:txBody>
      </p:sp>
      <p:sp>
        <p:nvSpPr>
          <p:cNvPr id="4" name="직사각형 3"/>
          <p:cNvSpPr/>
          <p:nvPr/>
        </p:nvSpPr>
        <p:spPr>
          <a:xfrm>
            <a:off x="5083232" y="5370022"/>
            <a:ext cx="2983509" cy="437043"/>
          </a:xfrm>
          <a:prstGeom prst="rect">
            <a:avLst/>
          </a:prstGeom>
        </p:spPr>
        <p:txBody>
          <a:bodyPr wrap="none">
            <a:spAutoFit/>
          </a:bodyPr>
          <a:lstStyle/>
          <a:p>
            <a:pPr marL="381000" indent="-381000" algn="just" fontAlgn="base">
              <a:lnSpc>
                <a:spcPct val="160000"/>
              </a:lnSpc>
            </a:pPr>
            <a:r>
              <a:rPr lang="en-US" altLang="ko-KR" sz="1400" kern="0" spc="-50" dirty="0">
                <a:solidFill>
                  <a:srgbClr val="000000"/>
                </a:solidFill>
                <a:latin typeface="HY견명조" panose="02030600000101010101" pitchFamily="18" charset="-127"/>
                <a:ea typeface="HY견명조" panose="02030600000101010101" pitchFamily="18" charset="-127"/>
              </a:rPr>
              <a:t>1419</a:t>
            </a:r>
            <a:r>
              <a:rPr lang="ko-KR" altLang="en-US" sz="1400" kern="0" spc="-50" dirty="0">
                <a:solidFill>
                  <a:srgbClr val="000000"/>
                </a:solidFill>
                <a:latin typeface="HY견명조" panose="02030600000101010101" pitchFamily="18" charset="-127"/>
                <a:ea typeface="HY견명조" panose="02030600000101010101" pitchFamily="18" charset="-127"/>
              </a:rPr>
              <a:t>년 조선 세종</a:t>
            </a:r>
            <a:r>
              <a:rPr lang="en-US" altLang="ko-KR" sz="1400" kern="0" spc="-50" dirty="0">
                <a:solidFill>
                  <a:srgbClr val="000000"/>
                </a:solidFill>
                <a:latin typeface="HY견명조" panose="02030600000101010101" pitchFamily="18" charset="-127"/>
                <a:ea typeface="HY견명조" panose="02030600000101010101" pitchFamily="18" charset="-127"/>
              </a:rPr>
              <a:t>1</a:t>
            </a:r>
            <a:r>
              <a:rPr lang="ko-KR" altLang="en-US" sz="1400" kern="0" spc="-50" dirty="0">
                <a:solidFill>
                  <a:srgbClr val="000000"/>
                </a:solidFill>
                <a:latin typeface="HY견명조" panose="02030600000101010101" pitchFamily="18" charset="-127"/>
                <a:ea typeface="HY견명조" panose="02030600000101010101" pitchFamily="18" charset="-127"/>
              </a:rPr>
              <a:t>년</a:t>
            </a:r>
            <a:r>
              <a:rPr lang="en-US" altLang="ko-KR" sz="1400" kern="0" spc="-50" dirty="0">
                <a:solidFill>
                  <a:srgbClr val="000000"/>
                </a:solidFill>
                <a:latin typeface="HY견명조" panose="02030600000101010101" pitchFamily="18" charset="-127"/>
                <a:ea typeface="HY견명조" panose="02030600000101010101" pitchFamily="18" charset="-127"/>
              </a:rPr>
              <a:t>, </a:t>
            </a:r>
            <a:r>
              <a:rPr lang="ko-KR" altLang="en-US" sz="1400" kern="0" spc="-50" dirty="0">
                <a:solidFill>
                  <a:srgbClr val="000000"/>
                </a:solidFill>
                <a:latin typeface="HY견명조" panose="02030600000101010101" pitchFamily="18" charset="-127"/>
                <a:ea typeface="HY견명조" panose="02030600000101010101" pitchFamily="18" charset="-127"/>
              </a:rPr>
              <a:t>대마도 정벌 </a:t>
            </a:r>
          </a:p>
        </p:txBody>
      </p:sp>
      <p:sp>
        <p:nvSpPr>
          <p:cNvPr id="16" name="TextBox 15"/>
          <p:cNvSpPr txBox="1"/>
          <p:nvPr/>
        </p:nvSpPr>
        <p:spPr>
          <a:xfrm>
            <a:off x="5083232" y="1621942"/>
            <a:ext cx="3686695" cy="523220"/>
          </a:xfrm>
          <a:prstGeom prst="rect">
            <a:avLst/>
          </a:prstGeom>
          <a:noFill/>
        </p:spPr>
        <p:txBody>
          <a:bodyPr wrap="square" rtlCol="0">
            <a:spAutoFit/>
          </a:bodyPr>
          <a:lstStyle/>
          <a:p>
            <a:pPr fontAlgn="base"/>
            <a:r>
              <a:rPr lang="ko-KR" altLang="en-US" sz="1400" dirty="0">
                <a:latin typeface="HY견명조" panose="02030600000101010101" pitchFamily="18" charset="-127"/>
                <a:ea typeface="HY견명조" panose="02030600000101010101" pitchFamily="18" charset="-127"/>
              </a:rPr>
              <a:t>중국의 혼일강리도에 우리나라와 일본을 추가하여 제작한 </a:t>
            </a:r>
            <a:r>
              <a:rPr lang="ko-KR" altLang="en-US" sz="1400" dirty="0" smtClean="0">
                <a:latin typeface="HY견명조" panose="02030600000101010101" pitchFamily="18" charset="-127"/>
                <a:ea typeface="HY견명조" panose="02030600000101010101" pitchFamily="18" charset="-127"/>
              </a:rPr>
              <a:t>것</a:t>
            </a:r>
            <a:r>
              <a:rPr lang="en-US" altLang="ko-KR" sz="1400" dirty="0" smtClean="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8" name="TextBox 17"/>
          <p:cNvSpPr txBox="1"/>
          <p:nvPr/>
        </p:nvSpPr>
        <p:spPr>
          <a:xfrm>
            <a:off x="5083232" y="2280606"/>
            <a:ext cx="3283527" cy="307777"/>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유럽과 아프리카</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인도가 그려져 </a:t>
            </a:r>
            <a:r>
              <a:rPr lang="ko-KR" altLang="en-US" sz="1400" dirty="0" smtClean="0">
                <a:latin typeface="HY견명조" panose="02030600000101010101" pitchFamily="18" charset="-127"/>
                <a:ea typeface="HY견명조" panose="02030600000101010101" pitchFamily="18" charset="-127"/>
              </a:rPr>
              <a:t>있음</a:t>
            </a:r>
            <a:r>
              <a:rPr lang="en-US" altLang="ko-KR" sz="1400" dirty="0" smtClean="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9" name="TextBox 18"/>
          <p:cNvSpPr txBox="1"/>
          <p:nvPr/>
        </p:nvSpPr>
        <p:spPr>
          <a:xfrm>
            <a:off x="5083231" y="2718846"/>
            <a:ext cx="3686695" cy="738664"/>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아프리카의 빅토리아 호수와 나일강의 발원지인 달의 산</a:t>
            </a:r>
            <a:r>
              <a:rPr lang="en-US" altLang="ko-KR" sz="1400" dirty="0">
                <a:latin typeface="HY견명조" panose="02030600000101010101" pitchFamily="18" charset="-127"/>
                <a:ea typeface="HY견명조" panose="02030600000101010101" pitchFamily="18" charset="-127"/>
              </a:rPr>
              <a:t>(</a:t>
            </a:r>
            <a:r>
              <a:rPr lang="ko-KR" altLang="en-US" sz="1400" dirty="0" err="1">
                <a:latin typeface="HY견명조" panose="02030600000101010101" pitchFamily="18" charset="-127"/>
                <a:ea typeface="HY견명조" panose="02030600000101010101" pitchFamily="18" charset="-127"/>
              </a:rPr>
              <a:t>르웬지리산</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은 물론 알렉산드리아의 </a:t>
            </a:r>
            <a:r>
              <a:rPr lang="ko-KR" altLang="en-US" sz="1400" dirty="0" err="1">
                <a:latin typeface="HY견명조" panose="02030600000101010101" pitchFamily="18" charset="-127"/>
                <a:ea typeface="HY견명조" panose="02030600000101010101" pitchFamily="18" charset="-127"/>
              </a:rPr>
              <a:t>파로스</a:t>
            </a:r>
            <a:r>
              <a:rPr lang="ko-KR" altLang="en-US" sz="1400" dirty="0">
                <a:latin typeface="HY견명조" panose="02030600000101010101" pitchFamily="18" charset="-127"/>
                <a:ea typeface="HY견명조" panose="02030600000101010101" pitchFamily="18" charset="-127"/>
              </a:rPr>
              <a:t> 등대도 </a:t>
            </a:r>
            <a:r>
              <a:rPr lang="ko-KR" altLang="en-US" sz="1400" dirty="0" smtClean="0">
                <a:latin typeface="HY견명조" panose="02030600000101010101" pitchFamily="18" charset="-127"/>
                <a:ea typeface="HY견명조" panose="02030600000101010101" pitchFamily="18" charset="-127"/>
              </a:rPr>
              <a:t>나타남</a:t>
            </a:r>
            <a:r>
              <a:rPr lang="en-US" altLang="ko-KR" sz="1400" dirty="0" smtClean="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23" name="TextBox 22"/>
          <p:cNvSpPr txBox="1"/>
          <p:nvPr/>
        </p:nvSpPr>
        <p:spPr>
          <a:xfrm>
            <a:off x="5083232" y="3587973"/>
            <a:ext cx="3686694" cy="1169551"/>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아프리카를 바다에 둘러싸인 것으로 그렸다는 </a:t>
            </a:r>
            <a:r>
              <a:rPr lang="ko-KR" altLang="en-US" sz="1400" dirty="0" smtClean="0">
                <a:latin typeface="HY견명조" panose="02030600000101010101" pitchFamily="18" charset="-127"/>
                <a:ea typeface="HY견명조" panose="02030600000101010101" pitchFamily="18" charset="-127"/>
              </a:rPr>
              <a:t>점</a:t>
            </a:r>
            <a:r>
              <a:rPr lang="en-US" altLang="ko-KR" sz="1400" dirty="0" smtClean="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바르톨로뮤</a:t>
            </a:r>
            <a:r>
              <a:rPr lang="ko-KR" altLang="en-US" sz="1400" dirty="0">
                <a:latin typeface="HY견명조" panose="02030600000101010101" pitchFamily="18" charset="-127"/>
                <a:ea typeface="HY견명조" panose="02030600000101010101" pitchFamily="18" charset="-127"/>
              </a:rPr>
              <a:t> 디아스가 희망봉을 발견한 것</a:t>
            </a:r>
            <a:r>
              <a:rPr lang="en-US" altLang="ko-KR" sz="1400" dirty="0">
                <a:latin typeface="HY견명조" panose="02030600000101010101" pitchFamily="18" charset="-127"/>
                <a:ea typeface="HY견명조" panose="02030600000101010101" pitchFamily="18" charset="-127"/>
              </a:rPr>
              <a:t>(1488</a:t>
            </a:r>
            <a:r>
              <a:rPr lang="ko-KR" altLang="en-US" sz="1400" dirty="0">
                <a:latin typeface="HY견명조" panose="02030600000101010101" pitchFamily="18" charset="-127"/>
                <a:ea typeface="HY견명조" panose="02030600000101010101" pitchFamily="18" charset="-127"/>
              </a:rPr>
              <a:t>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은 이 지도의 제작보다 </a:t>
            </a:r>
            <a:r>
              <a:rPr lang="en-US" altLang="ko-KR" sz="1400" dirty="0">
                <a:latin typeface="HY견명조" panose="02030600000101010101" pitchFamily="18" charset="-127"/>
                <a:ea typeface="HY견명조" panose="02030600000101010101" pitchFamily="18" charset="-127"/>
              </a:rPr>
              <a:t>86</a:t>
            </a:r>
            <a:r>
              <a:rPr lang="ko-KR" altLang="en-US" sz="1400" dirty="0">
                <a:latin typeface="HY견명조" panose="02030600000101010101" pitchFamily="18" charset="-127"/>
                <a:ea typeface="HY견명조" panose="02030600000101010101" pitchFamily="18" charset="-127"/>
              </a:rPr>
              <a:t>년이나 뒤의 일이고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콜럼버스가 아메리카를 발견한 것은 </a:t>
            </a:r>
            <a:r>
              <a:rPr lang="en-US" altLang="ko-KR" sz="1400" dirty="0">
                <a:latin typeface="HY견명조" panose="02030600000101010101" pitchFamily="18" charset="-127"/>
                <a:ea typeface="HY견명조" panose="02030600000101010101" pitchFamily="18" charset="-127"/>
              </a:rPr>
              <a:t>90</a:t>
            </a:r>
            <a:r>
              <a:rPr lang="ko-KR" altLang="en-US" sz="1400" dirty="0">
                <a:latin typeface="HY견명조" panose="02030600000101010101" pitchFamily="18" charset="-127"/>
                <a:ea typeface="HY견명조" panose="02030600000101010101" pitchFamily="18" charset="-127"/>
              </a:rPr>
              <a:t>년이나 뒤의 </a:t>
            </a:r>
            <a:r>
              <a:rPr lang="ko-KR" altLang="en-US" sz="1400" dirty="0" smtClean="0">
                <a:latin typeface="HY견명조" panose="02030600000101010101" pitchFamily="18" charset="-127"/>
                <a:ea typeface="HY견명조" panose="02030600000101010101" pitchFamily="18" charset="-127"/>
              </a:rPr>
              <a:t>일</a:t>
            </a:r>
            <a:r>
              <a:rPr lang="en-US" altLang="ko-KR" sz="1400" dirty="0" smtClean="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98073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1000"/>
                                        <p:tgtEl>
                                          <p:spTgt spid="4"/>
                                        </p:tgtEl>
                                      </p:cBhvr>
                                    </p:animEffect>
                                    <p:anim calcmode="lin" valueType="num">
                                      <p:cBhvr>
                                        <p:cTn id="59" dur="1000" fill="hold"/>
                                        <p:tgtEl>
                                          <p:spTgt spid="4"/>
                                        </p:tgtEl>
                                        <p:attrNameLst>
                                          <p:attrName>ppt_x</p:attrName>
                                        </p:attrNameLst>
                                      </p:cBhvr>
                                      <p:tavLst>
                                        <p:tav tm="0">
                                          <p:val>
                                            <p:strVal val="#ppt_x"/>
                                          </p:val>
                                        </p:tav>
                                        <p:tav tm="100000">
                                          <p:val>
                                            <p:strVal val="#ppt_x"/>
                                          </p:val>
                                        </p:tav>
                                      </p:tavLst>
                                    </p:anim>
                                    <p:anim calcmode="lin" valueType="num">
                                      <p:cBhvr>
                                        <p:cTn id="6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15" grpId="0"/>
      <p:bldP spid="4" grpId="0"/>
      <p:bldP spid="16" grpId="0"/>
      <p:bldP spid="18" grpId="0"/>
      <p:bldP spid="19"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바다</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4" name="TextBox 3"/>
          <p:cNvSpPr txBox="1"/>
          <p:nvPr/>
        </p:nvSpPr>
        <p:spPr>
          <a:xfrm>
            <a:off x="760614" y="1213764"/>
            <a:ext cx="1978430" cy="307777"/>
          </a:xfrm>
          <a:prstGeom prst="rect">
            <a:avLst/>
          </a:prstGeom>
          <a:noFill/>
        </p:spPr>
        <p:txBody>
          <a:bodyPr wrap="square" rtlCol="0">
            <a:spAutoFit/>
          </a:bodyPr>
          <a:lstStyle/>
          <a:p>
            <a:r>
              <a:rPr lang="ko-KR" altLang="en-US" sz="1400" b="1" dirty="0" smtClean="0">
                <a:solidFill>
                  <a:schemeClr val="accent1">
                    <a:lumMod val="50000"/>
                  </a:schemeClr>
                </a:solidFill>
              </a:rPr>
              <a:t>이순신의 바다</a:t>
            </a:r>
            <a:endParaRPr lang="ko-KR" altLang="en-US" sz="1400" b="1" dirty="0">
              <a:solidFill>
                <a:schemeClr val="accent1">
                  <a:lumMod val="50000"/>
                </a:schemeClr>
              </a:solidFill>
            </a:endParaRPr>
          </a:p>
        </p:txBody>
      </p:sp>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490" y="893204"/>
            <a:ext cx="5112327" cy="5453148"/>
          </a:xfrm>
          <a:prstGeom prst="rect">
            <a:avLst/>
          </a:prstGeom>
        </p:spPr>
      </p:pic>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05" y="3038084"/>
            <a:ext cx="4719439" cy="2420063"/>
          </a:xfrm>
          <a:prstGeom prst="rect">
            <a:avLst/>
          </a:prstGeom>
        </p:spPr>
      </p:pic>
      <p:sp>
        <p:nvSpPr>
          <p:cNvPr id="7" name="TextBox 6"/>
          <p:cNvSpPr txBox="1"/>
          <p:nvPr/>
        </p:nvSpPr>
        <p:spPr>
          <a:xfrm>
            <a:off x="1471354" y="1775081"/>
            <a:ext cx="2113397" cy="307777"/>
          </a:xfrm>
          <a:prstGeom prst="rect">
            <a:avLst/>
          </a:prstGeom>
          <a:solidFill>
            <a:srgbClr val="FF0000"/>
          </a:solidFill>
        </p:spPr>
        <p:txBody>
          <a:bodyPr wrap="square" rtlCol="0">
            <a:spAutoFit/>
          </a:bodyPr>
          <a:lstStyle/>
          <a:p>
            <a:pPr algn="just"/>
            <a:r>
              <a:rPr lang="ko-KR" altLang="en-US" sz="1400" dirty="0">
                <a:solidFill>
                  <a:schemeClr val="accent1">
                    <a:lumMod val="50000"/>
                  </a:schemeClr>
                </a:solidFill>
              </a:rPr>
              <a:t>도고 </a:t>
            </a:r>
            <a:r>
              <a:rPr lang="ko-KR" altLang="en-US" sz="1400" dirty="0" err="1">
                <a:solidFill>
                  <a:schemeClr val="accent1">
                    <a:lumMod val="50000"/>
                  </a:schemeClr>
                </a:solidFill>
              </a:rPr>
              <a:t>헤이하치로의</a:t>
            </a:r>
            <a:r>
              <a:rPr lang="ko-KR" altLang="en-US" sz="1400" dirty="0">
                <a:solidFill>
                  <a:schemeClr val="accent1">
                    <a:lumMod val="50000"/>
                  </a:schemeClr>
                </a:solidFill>
              </a:rPr>
              <a:t> 평가</a:t>
            </a:r>
            <a:endParaRPr lang="en-US" altLang="ko-KR" sz="1400" dirty="0">
              <a:solidFill>
                <a:schemeClr val="accent1">
                  <a:lumMod val="50000"/>
                </a:schemeClr>
              </a:solidFill>
            </a:endParaRPr>
          </a:p>
        </p:txBody>
      </p:sp>
      <p:sp>
        <p:nvSpPr>
          <p:cNvPr id="8" name="TextBox 7"/>
          <p:cNvSpPr txBox="1"/>
          <p:nvPr/>
        </p:nvSpPr>
        <p:spPr>
          <a:xfrm>
            <a:off x="6400799" y="1166668"/>
            <a:ext cx="2294314" cy="1169551"/>
          </a:xfrm>
          <a:prstGeom prst="rect">
            <a:avLst/>
          </a:prstGeom>
          <a:noFill/>
        </p:spPr>
        <p:txBody>
          <a:bodyPr wrap="square" rtlCol="0">
            <a:spAutoFit/>
          </a:bodyPr>
          <a:lstStyle/>
          <a:p>
            <a:pPr algn="just"/>
            <a:r>
              <a:rPr lang="ko-KR" altLang="en-US" sz="1400" dirty="0">
                <a:latin typeface="HY견명조" panose="02030600000101010101" pitchFamily="18" charset="-127"/>
                <a:ea typeface="HY견명조" panose="02030600000101010101" pitchFamily="18" charset="-127"/>
              </a:rPr>
              <a:t>‘나 </a:t>
            </a:r>
            <a:r>
              <a:rPr lang="ko-KR" altLang="en-US" sz="1400" dirty="0" err="1">
                <a:latin typeface="HY견명조" panose="02030600000101010101" pitchFamily="18" charset="-127"/>
                <a:ea typeface="HY견명조" panose="02030600000101010101" pitchFamily="18" charset="-127"/>
              </a:rPr>
              <a:t>도고와</a:t>
            </a:r>
            <a:r>
              <a:rPr lang="ko-KR" altLang="en-US" sz="1400" dirty="0">
                <a:latin typeface="HY견명조" panose="02030600000101010101" pitchFamily="18" charset="-127"/>
                <a:ea typeface="HY견명조" panose="02030600000101010101" pitchFamily="18" charset="-127"/>
              </a:rPr>
              <a:t> 넬슨은 기껏 몇 차례의 전투에서 승리했지만 조선의 이순신은 크고 작은 수 십 차례의 전투에서 전승을 거뒀다’</a:t>
            </a:r>
          </a:p>
        </p:txBody>
      </p:sp>
      <p:sp>
        <p:nvSpPr>
          <p:cNvPr id="9" name="TextBox 8"/>
          <p:cNvSpPr txBox="1"/>
          <p:nvPr/>
        </p:nvSpPr>
        <p:spPr>
          <a:xfrm>
            <a:off x="6409109" y="2423088"/>
            <a:ext cx="2286003" cy="1169551"/>
          </a:xfrm>
          <a:prstGeom prst="rect">
            <a:avLst/>
          </a:prstGeom>
          <a:noFill/>
        </p:spPr>
        <p:txBody>
          <a:bodyPr wrap="square" rtlCol="0">
            <a:spAutoFit/>
          </a:bodyPr>
          <a:lstStyle/>
          <a:p>
            <a:pPr algn="just"/>
            <a:r>
              <a:rPr lang="ko-KR" altLang="en-US"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‘나 </a:t>
            </a:r>
            <a:r>
              <a:rPr lang="ko-KR" altLang="en-US" sz="1400" dirty="0" err="1">
                <a:latin typeface="HY견명조" panose="02030600000101010101" pitchFamily="18" charset="-127"/>
                <a:ea typeface="HY견명조" panose="02030600000101010101" pitchFamily="18" charset="-127"/>
              </a:rPr>
              <a:t>도고와</a:t>
            </a:r>
            <a:r>
              <a:rPr lang="ko-KR" altLang="en-US" sz="1400" dirty="0">
                <a:latin typeface="HY견명조" panose="02030600000101010101" pitchFamily="18" charset="-127"/>
                <a:ea typeface="HY견명조" panose="02030600000101010101" pitchFamily="18" charset="-127"/>
              </a:rPr>
              <a:t> 넬슨은 비등 내지는 약간의 열세에서 승리했지만 조선의 이순신은 압도적 우위에 있는 적을 상대로 승리를 거뒀다’</a:t>
            </a:r>
          </a:p>
        </p:txBody>
      </p:sp>
      <p:sp>
        <p:nvSpPr>
          <p:cNvPr id="10" name="TextBox 9"/>
          <p:cNvSpPr txBox="1"/>
          <p:nvPr/>
        </p:nvSpPr>
        <p:spPr>
          <a:xfrm>
            <a:off x="6409109" y="3679508"/>
            <a:ext cx="2286003" cy="2246769"/>
          </a:xfrm>
          <a:prstGeom prst="rect">
            <a:avLst/>
          </a:prstGeom>
          <a:noFill/>
        </p:spPr>
        <p:txBody>
          <a:bodyPr wrap="square" rtlCol="0">
            <a:spAutoFit/>
          </a:bodyPr>
          <a:lstStyle/>
          <a:p>
            <a:pPr algn="just"/>
            <a:r>
              <a:rPr lang="ko-KR" altLang="en-US" sz="1400" dirty="0">
                <a:latin typeface="HY견명조" panose="02030600000101010101" pitchFamily="18" charset="-127"/>
                <a:ea typeface="HY견명조" panose="02030600000101010101" pitchFamily="18" charset="-127"/>
              </a:rPr>
              <a:t>‘나 </a:t>
            </a:r>
            <a:r>
              <a:rPr lang="ko-KR" altLang="en-US" sz="1400" dirty="0" err="1">
                <a:latin typeface="HY견명조" panose="02030600000101010101" pitchFamily="18" charset="-127"/>
                <a:ea typeface="HY견명조" panose="02030600000101010101" pitchFamily="18" charset="-127"/>
              </a:rPr>
              <a:t>도고와</a:t>
            </a:r>
            <a:r>
              <a:rPr lang="ko-KR" altLang="en-US" sz="1400" dirty="0">
                <a:latin typeface="HY견명조" panose="02030600000101010101" pitchFamily="18" charset="-127"/>
                <a:ea typeface="HY견명조" panose="02030600000101010101" pitchFamily="18" charset="-127"/>
              </a:rPr>
              <a:t> 넬슨은 전폭적인 국가의 지원이 있었지만 조선의 이순신은 그렇지 않았다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조선의 이순신은 전선을 만들어 가며 또 백성을 일일이 다독이고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식량과 군수물자를 직접 조달하며 전쟁을 치렀다는 데 더 큰 위대함이 있는 것이다</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1" name="TextBox 10"/>
          <p:cNvSpPr txBox="1"/>
          <p:nvPr/>
        </p:nvSpPr>
        <p:spPr>
          <a:xfrm>
            <a:off x="1471354" y="2149879"/>
            <a:ext cx="3566160" cy="609398"/>
          </a:xfrm>
          <a:prstGeom prst="rect">
            <a:avLst/>
          </a:prstGeom>
          <a:solidFill>
            <a:schemeClr val="accent6">
              <a:lumMod val="40000"/>
              <a:lumOff val="60000"/>
            </a:schemeClr>
          </a:solidFill>
        </p:spPr>
        <p:txBody>
          <a:bodyPr wrap="square" rtlCol="0">
            <a:spAutoFit/>
          </a:bodyPr>
          <a:lstStyle/>
          <a:p>
            <a:pPr algn="just">
              <a:lnSpc>
                <a:spcPct val="120000"/>
              </a:lnSpc>
              <a:buNone/>
            </a:pPr>
            <a:r>
              <a:rPr lang="ko-KR" altLang="en-US" sz="1400" dirty="0">
                <a:latin typeface="HY견명조" panose="02030600000101010101" pitchFamily="18" charset="-127"/>
                <a:ea typeface="HY견명조" panose="02030600000101010101" pitchFamily="18" charset="-127"/>
              </a:rPr>
              <a:t>‘이순신이 나의 시대에 나의 함대를 가지고 있었다면 전 세계를 제패했을 것이다</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171904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P spid="9" grpId="0"/>
      <p:bldP spid="10" grpId="0"/>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075" y="730133"/>
            <a:ext cx="8206744" cy="5471162"/>
          </a:xfrm>
          <a:prstGeom prst="rect">
            <a:avLst/>
          </a:prstGeom>
        </p:spPr>
      </p:pic>
      <p:sp>
        <p:nvSpPr>
          <p:cNvPr id="3" name="TextBox 2"/>
          <p:cNvSpPr txBox="1"/>
          <p:nvPr/>
        </p:nvSpPr>
        <p:spPr>
          <a:xfrm>
            <a:off x="5644342" y="1213658"/>
            <a:ext cx="2643447" cy="369332"/>
          </a:xfrm>
          <a:prstGeom prst="rect">
            <a:avLst/>
          </a:prstGeom>
          <a:noFill/>
        </p:spPr>
        <p:txBody>
          <a:bodyPr wrap="square" rtlCol="0">
            <a:spAutoFit/>
          </a:bodyPr>
          <a:lstStyle/>
          <a:p>
            <a:r>
              <a:rPr lang="ko-KR" altLang="en-US" dirty="0" smtClean="0">
                <a:solidFill>
                  <a:schemeClr val="accent1">
                    <a:lumMod val="50000"/>
                  </a:schemeClr>
                </a:solidFill>
                <a:latin typeface="HY견명조" panose="02030600000101010101" pitchFamily="18" charset="-127"/>
                <a:ea typeface="HY견명조" panose="02030600000101010101" pitchFamily="18" charset="-127"/>
              </a:rPr>
              <a:t>미래를 보라</a:t>
            </a:r>
            <a:endParaRPr lang="ko-KR" altLang="en-US" dirty="0">
              <a:solidFill>
                <a:schemeClr val="accent1">
                  <a:lumMod val="50000"/>
                </a:schemeClr>
              </a:solidFill>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2647140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19" y="1446160"/>
            <a:ext cx="4772691" cy="2781688"/>
          </a:xfrm>
          <a:prstGeom prst="rect">
            <a:avLst/>
          </a:prstGeom>
        </p:spPr>
      </p:pic>
      <p:sp>
        <p:nvSpPr>
          <p:cNvPr id="10" name="TextBox 9"/>
          <p:cNvSpPr txBox="1"/>
          <p:nvPr/>
        </p:nvSpPr>
        <p:spPr>
          <a:xfrm>
            <a:off x="5478087" y="1414702"/>
            <a:ext cx="1388226" cy="369332"/>
          </a:xfrm>
          <a:prstGeom prst="rect">
            <a:avLst/>
          </a:prstGeom>
          <a:noFill/>
        </p:spPr>
        <p:txBody>
          <a:bodyPr wrap="square" rtlCol="0">
            <a:spAutoFit/>
          </a:bodyPr>
          <a:lstStyle/>
          <a:p>
            <a:r>
              <a:rPr lang="ko-KR" altLang="en-US" dirty="0" smtClean="0"/>
              <a:t>동해의 탄생</a:t>
            </a:r>
            <a:endParaRPr lang="ko-KR" altLang="en-US" dirty="0"/>
          </a:p>
        </p:txBody>
      </p:sp>
      <p:sp>
        <p:nvSpPr>
          <p:cNvPr id="11" name="TextBox 10"/>
          <p:cNvSpPr txBox="1"/>
          <p:nvPr/>
        </p:nvSpPr>
        <p:spPr>
          <a:xfrm>
            <a:off x="5644342" y="1825375"/>
            <a:ext cx="3009207" cy="523220"/>
          </a:xfrm>
          <a:prstGeom prst="rect">
            <a:avLst/>
          </a:prstGeom>
          <a:noFill/>
        </p:spPr>
        <p:txBody>
          <a:bodyPr wrap="square" rtlCol="0">
            <a:spAutoFit/>
          </a:bodyPr>
          <a:lstStyle/>
          <a:p>
            <a:pPr algn="just" fontAlgn="base"/>
            <a:r>
              <a:rPr lang="en-US" altLang="ko-KR" sz="1400" dirty="0" smtClean="0">
                <a:latin typeface="HY견명조" panose="02030600000101010101" pitchFamily="18" charset="-127"/>
                <a:ea typeface="HY견명조" panose="02030600000101010101" pitchFamily="18" charset="-127"/>
              </a:rPr>
              <a:t>3,000</a:t>
            </a:r>
            <a:r>
              <a:rPr lang="ko-KR" altLang="en-US" sz="1400" dirty="0">
                <a:latin typeface="HY견명조" panose="02030600000101010101" pitchFamily="18" charset="-127"/>
                <a:ea typeface="HY견명조" panose="02030600000101010101" pitchFamily="18" charset="-127"/>
              </a:rPr>
              <a:t>만년에서 </a:t>
            </a:r>
            <a:r>
              <a:rPr lang="en-US" altLang="ko-KR" sz="1400" dirty="0" smtClean="0">
                <a:latin typeface="HY견명조" panose="02030600000101010101" pitchFamily="18" charset="-127"/>
                <a:ea typeface="HY견명조" panose="02030600000101010101" pitchFamily="18" charset="-127"/>
              </a:rPr>
              <a:t>2,000</a:t>
            </a:r>
            <a:r>
              <a:rPr lang="ko-KR" altLang="en-US" sz="1400" dirty="0">
                <a:latin typeface="HY견명조" panose="02030600000101010101" pitchFamily="18" charset="-127"/>
                <a:ea typeface="HY견명조" panose="02030600000101010101" pitchFamily="18" charset="-127"/>
              </a:rPr>
              <a:t>만 년 전 대륙판과 </a:t>
            </a:r>
            <a:r>
              <a:rPr lang="ko-KR" altLang="en-US" sz="1400" dirty="0" smtClean="0">
                <a:latin typeface="HY견명조" panose="02030600000101010101" pitchFamily="18" charset="-127"/>
                <a:ea typeface="HY견명조" panose="02030600000101010101" pitchFamily="18" charset="-127"/>
              </a:rPr>
              <a:t>해양 판이 충돌하면서 </a:t>
            </a:r>
            <a:r>
              <a:rPr lang="ko-KR" altLang="en-US" sz="1400" dirty="0">
                <a:latin typeface="HY견명조" panose="02030600000101010101" pitchFamily="18" charset="-127"/>
                <a:ea typeface="HY견명조" panose="02030600000101010101" pitchFamily="18" charset="-127"/>
              </a:rPr>
              <a:t>형성</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2" name="TextBox 11"/>
          <p:cNvSpPr txBox="1"/>
          <p:nvPr/>
        </p:nvSpPr>
        <p:spPr>
          <a:xfrm>
            <a:off x="5644342" y="2436214"/>
            <a:ext cx="3009207" cy="738664"/>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무거운 </a:t>
            </a:r>
            <a:r>
              <a:rPr lang="ko-KR" altLang="en-US" sz="1400" dirty="0" err="1">
                <a:latin typeface="HY견명조" panose="02030600000101010101" pitchFamily="18" charset="-127"/>
                <a:ea typeface="HY견명조" panose="02030600000101010101" pitchFamily="18" charset="-127"/>
              </a:rPr>
              <a:t>해양판이</a:t>
            </a:r>
            <a:r>
              <a:rPr lang="ko-KR" altLang="en-US" sz="1400" dirty="0">
                <a:latin typeface="HY견명조" panose="02030600000101010101" pitchFamily="18" charset="-127"/>
                <a:ea typeface="HY견명조" panose="02030600000101010101" pitchFamily="18" charset="-127"/>
              </a:rPr>
              <a:t> 대륙판 아래로 쓸려 들어가면서 마그마가 생겼고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그것이 터져 나와 화산이 </a:t>
            </a:r>
            <a:r>
              <a:rPr lang="ko-KR" altLang="en-US" sz="1400" dirty="0" smtClean="0">
                <a:latin typeface="HY견명조" panose="02030600000101010101" pitchFamily="18" charset="-127"/>
                <a:ea typeface="HY견명조" panose="02030600000101010101" pitchFamily="18" charset="-127"/>
              </a:rPr>
              <a:t>됨</a:t>
            </a:r>
            <a:r>
              <a:rPr lang="en-US" altLang="ko-KR" sz="1400" dirty="0" smtClean="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4" name="TextBox 13"/>
          <p:cNvSpPr txBox="1"/>
          <p:nvPr/>
        </p:nvSpPr>
        <p:spPr>
          <a:xfrm>
            <a:off x="5644342" y="3333404"/>
            <a:ext cx="3009207" cy="738664"/>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일본 열도는 </a:t>
            </a:r>
            <a:r>
              <a:rPr lang="ko-KR" altLang="en-US" sz="1400" dirty="0" err="1">
                <a:latin typeface="HY견명조" panose="02030600000101010101" pitchFamily="18" charset="-127"/>
                <a:ea typeface="HY견명조" panose="02030600000101010101" pitchFamily="18" charset="-127"/>
              </a:rPr>
              <a:t>해양판이</a:t>
            </a:r>
            <a:r>
              <a:rPr lang="ko-KR" altLang="en-US" sz="1400" dirty="0">
                <a:latin typeface="HY견명조" panose="02030600000101010101" pitchFamily="18" charset="-127"/>
                <a:ea typeface="HY견명조" panose="02030600000101010101" pitchFamily="18" charset="-127"/>
              </a:rPr>
              <a:t> 대륙판 아래로 쓸려 들어갈 때 벗겨진 </a:t>
            </a:r>
            <a:r>
              <a:rPr lang="ko-KR" altLang="en-US" sz="1400" dirty="0" err="1">
                <a:latin typeface="HY견명조" panose="02030600000101010101" pitchFamily="18" charset="-127"/>
                <a:ea typeface="HY견명조" panose="02030600000101010101" pitchFamily="18" charset="-127"/>
              </a:rPr>
              <a:t>부가체들과</a:t>
            </a:r>
            <a:r>
              <a:rPr lang="ko-KR" altLang="en-US" sz="1400" dirty="0">
                <a:latin typeface="HY견명조" panose="02030600000101010101" pitchFamily="18" charset="-127"/>
                <a:ea typeface="HY견명조" panose="02030600000101010101" pitchFamily="18" charset="-127"/>
              </a:rPr>
              <a:t> 화산 분출물이 더해져 </a:t>
            </a:r>
            <a:r>
              <a:rPr lang="ko-KR" altLang="en-US" sz="1400" dirty="0" smtClean="0">
                <a:latin typeface="HY견명조" panose="02030600000101010101" pitchFamily="18" charset="-127"/>
                <a:ea typeface="HY견명조" panose="02030600000101010101" pitchFamily="18" charset="-127"/>
              </a:rPr>
              <a:t>만들어 짐 </a:t>
            </a:r>
            <a:endParaRPr lang="ko-KR" altLang="en-US" sz="1400" dirty="0">
              <a:latin typeface="HY견명조" panose="02030600000101010101" pitchFamily="18" charset="-127"/>
              <a:ea typeface="HY견명조" panose="02030600000101010101" pitchFamily="18" charset="-127"/>
            </a:endParaRPr>
          </a:p>
        </p:txBody>
      </p:sp>
      <p:pic>
        <p:nvPicPr>
          <p:cNvPr id="16" name="그림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4336566"/>
            <a:ext cx="2498938" cy="2252610"/>
          </a:xfrm>
          <a:prstGeom prst="rect">
            <a:avLst/>
          </a:prstGeom>
        </p:spPr>
      </p:pic>
      <p:sp>
        <p:nvSpPr>
          <p:cNvPr id="17" name="타원 16"/>
          <p:cNvSpPr/>
          <p:nvPr/>
        </p:nvSpPr>
        <p:spPr>
          <a:xfrm>
            <a:off x="2593571" y="4565609"/>
            <a:ext cx="357446" cy="3503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타원 17"/>
          <p:cNvSpPr/>
          <p:nvPr/>
        </p:nvSpPr>
        <p:spPr>
          <a:xfrm>
            <a:off x="3535680" y="6027161"/>
            <a:ext cx="357446" cy="3503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9" name="그림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3113" y="5353947"/>
            <a:ext cx="2077993" cy="1166068"/>
          </a:xfrm>
          <a:prstGeom prst="rect">
            <a:avLst/>
          </a:prstGeom>
        </p:spPr>
      </p:pic>
      <p:sp>
        <p:nvSpPr>
          <p:cNvPr id="20" name="TextBox 19"/>
          <p:cNvSpPr txBox="1"/>
          <p:nvPr/>
        </p:nvSpPr>
        <p:spPr>
          <a:xfrm>
            <a:off x="6292735" y="5619198"/>
            <a:ext cx="1970116" cy="307777"/>
          </a:xfrm>
          <a:prstGeom prst="rect">
            <a:avLst/>
          </a:prstGeom>
          <a:noFill/>
        </p:spPr>
        <p:txBody>
          <a:bodyPr wrap="square" rtlCol="0">
            <a:spAutoFit/>
          </a:bodyPr>
          <a:lstStyle/>
          <a:p>
            <a:r>
              <a:rPr lang="ko-KR" altLang="en-US" sz="1400" dirty="0" smtClean="0"/>
              <a:t>동해면 </a:t>
            </a:r>
            <a:r>
              <a:rPr lang="ko-KR" altLang="en-US" sz="1400" dirty="0" err="1" smtClean="0"/>
              <a:t>금광리</a:t>
            </a:r>
            <a:endParaRPr lang="ko-KR" altLang="en-US" sz="1400" dirty="0"/>
          </a:p>
        </p:txBody>
      </p:sp>
      <p:sp>
        <p:nvSpPr>
          <p:cNvPr id="21" name="TextBox 20"/>
          <p:cNvSpPr txBox="1"/>
          <p:nvPr/>
        </p:nvSpPr>
        <p:spPr>
          <a:xfrm>
            <a:off x="6292735" y="5926975"/>
            <a:ext cx="2360814" cy="461665"/>
          </a:xfrm>
          <a:prstGeom prst="rect">
            <a:avLst/>
          </a:prstGeom>
          <a:noFill/>
        </p:spPr>
        <p:txBody>
          <a:bodyPr wrap="square" rtlCol="0">
            <a:spAutoFit/>
          </a:bodyPr>
          <a:lstStyle/>
          <a:p>
            <a:pPr fontAlgn="base"/>
            <a:r>
              <a:rPr lang="ko-KR" altLang="en-US" sz="1200" dirty="0"/>
              <a:t>약 </a:t>
            </a:r>
            <a:r>
              <a:rPr lang="en-US" altLang="ko-KR" sz="1200" dirty="0"/>
              <a:t>2,000</a:t>
            </a:r>
            <a:r>
              <a:rPr lang="ko-KR" altLang="en-US" sz="1200" dirty="0"/>
              <a:t>만년 전</a:t>
            </a:r>
            <a:r>
              <a:rPr lang="en-US" altLang="ko-KR" sz="1200" dirty="0"/>
              <a:t>. </a:t>
            </a:r>
            <a:r>
              <a:rPr lang="ko-KR" altLang="en-US" sz="1200" dirty="0"/>
              <a:t>나뭇잎 및 물고기 화석 </a:t>
            </a:r>
          </a:p>
        </p:txBody>
      </p:sp>
      <p:pic>
        <p:nvPicPr>
          <p:cNvPr id="22" name="그림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7053" y="4085699"/>
            <a:ext cx="3334835" cy="1268248"/>
          </a:xfrm>
          <a:prstGeom prst="rect">
            <a:avLst/>
          </a:prstGeom>
        </p:spPr>
      </p:pic>
      <p:sp>
        <p:nvSpPr>
          <p:cNvPr id="23" name="타원 22"/>
          <p:cNvSpPr/>
          <p:nvPr/>
        </p:nvSpPr>
        <p:spPr>
          <a:xfrm>
            <a:off x="798022" y="3179618"/>
            <a:ext cx="339455" cy="3075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TextBox 23"/>
          <p:cNvSpPr txBox="1"/>
          <p:nvPr/>
        </p:nvSpPr>
        <p:spPr>
          <a:xfrm>
            <a:off x="6292735" y="4396264"/>
            <a:ext cx="1570664" cy="307777"/>
          </a:xfrm>
          <a:prstGeom prst="rect">
            <a:avLst/>
          </a:prstGeom>
          <a:noFill/>
        </p:spPr>
        <p:txBody>
          <a:bodyPr wrap="square" rtlCol="0">
            <a:spAutoFit/>
          </a:bodyPr>
          <a:lstStyle/>
          <a:p>
            <a:r>
              <a:rPr lang="ko-KR" altLang="en-US" sz="1400" dirty="0" smtClean="0"/>
              <a:t>두호동</a:t>
            </a:r>
            <a:endParaRPr lang="ko-KR" altLang="en-US" sz="1400" dirty="0"/>
          </a:p>
        </p:txBody>
      </p:sp>
      <p:sp>
        <p:nvSpPr>
          <p:cNvPr id="25" name="TextBox 24"/>
          <p:cNvSpPr txBox="1"/>
          <p:nvPr/>
        </p:nvSpPr>
        <p:spPr>
          <a:xfrm>
            <a:off x="6292735" y="4829695"/>
            <a:ext cx="2360814" cy="461665"/>
          </a:xfrm>
          <a:prstGeom prst="rect">
            <a:avLst/>
          </a:prstGeom>
          <a:noFill/>
        </p:spPr>
        <p:txBody>
          <a:bodyPr wrap="square" rtlCol="0">
            <a:spAutoFit/>
          </a:bodyPr>
          <a:lstStyle/>
          <a:p>
            <a:pPr algn="just" fontAlgn="base"/>
            <a:r>
              <a:rPr lang="ko-KR" altLang="en-US" sz="1200" dirty="0"/>
              <a:t>약 </a:t>
            </a:r>
            <a:r>
              <a:rPr lang="en-US" altLang="ko-KR" sz="1200" dirty="0"/>
              <a:t>1,000</a:t>
            </a:r>
            <a:r>
              <a:rPr lang="ko-KR" altLang="en-US" sz="1200" dirty="0"/>
              <a:t>만년 전</a:t>
            </a:r>
            <a:r>
              <a:rPr lang="en-US" altLang="ko-KR" sz="1200" dirty="0"/>
              <a:t>. </a:t>
            </a:r>
            <a:r>
              <a:rPr lang="ko-KR" altLang="en-US" sz="1200" dirty="0"/>
              <a:t>조개류 화석과 나뭇잎</a:t>
            </a:r>
          </a:p>
        </p:txBody>
      </p:sp>
      <p:pic>
        <p:nvPicPr>
          <p:cNvPr id="26" name="그림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27" name="TextBox 26"/>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미래</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28" name="TextBox 27"/>
          <p:cNvSpPr txBox="1"/>
          <p:nvPr/>
        </p:nvSpPr>
        <p:spPr>
          <a:xfrm>
            <a:off x="1137477" y="989053"/>
            <a:ext cx="1978430" cy="307777"/>
          </a:xfrm>
          <a:prstGeom prst="rect">
            <a:avLst/>
          </a:prstGeom>
          <a:noFill/>
        </p:spPr>
        <p:txBody>
          <a:bodyPr wrap="square" rtlCol="0">
            <a:spAutoFit/>
          </a:bodyPr>
          <a:lstStyle/>
          <a:p>
            <a:r>
              <a:rPr lang="ko-KR" altLang="en-US" sz="1400" b="1" dirty="0" smtClean="0">
                <a:solidFill>
                  <a:schemeClr val="accent1">
                    <a:lumMod val="50000"/>
                  </a:schemeClr>
                </a:solidFill>
              </a:rPr>
              <a:t>신비의 바다</a:t>
            </a:r>
            <a:endParaRPr lang="ko-KR" altLang="en-US" sz="1400" b="1" dirty="0">
              <a:solidFill>
                <a:schemeClr val="accent1">
                  <a:lumMod val="50000"/>
                </a:schemeClr>
              </a:solidFill>
            </a:endParaRPr>
          </a:p>
        </p:txBody>
      </p:sp>
    </p:spTree>
    <p:extLst>
      <p:ext uri="{BB962C8B-B14F-4D97-AF65-F5344CB8AC3E}">
        <p14:creationId xmlns:p14="http://schemas.microsoft.com/office/powerpoint/2010/main" val="312646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500" fill="hold"/>
                                        <p:tgtEl>
                                          <p:spTgt spid="25"/>
                                        </p:tgtEl>
                                        <p:attrNameLst>
                                          <p:attrName>ppt_x</p:attrName>
                                        </p:attrNameLst>
                                      </p:cBhvr>
                                      <p:tavLst>
                                        <p:tav tm="0">
                                          <p:val>
                                            <p:strVal val="#ppt_x"/>
                                          </p:val>
                                        </p:tav>
                                        <p:tav tm="100000">
                                          <p:val>
                                            <p:strVal val="#ppt_x"/>
                                          </p:val>
                                        </p:tav>
                                      </p:tavLst>
                                    </p:anim>
                                    <p:anim calcmode="lin" valueType="num">
                                      <p:cBhvr additive="base">
                                        <p:cTn id="9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7" grpId="0" animBg="1"/>
      <p:bldP spid="18" grpId="0" animBg="1"/>
      <p:bldP spid="20" grpId="0"/>
      <p:bldP spid="21" grpId="0"/>
      <p:bldP spid="23" grpId="0" animBg="1"/>
      <p:bldP spid="24" grpId="0"/>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705" y="2223988"/>
            <a:ext cx="8116452" cy="4268251"/>
          </a:xfrm>
          <a:prstGeom prst="rect">
            <a:avLst/>
          </a:prstGeom>
        </p:spPr>
      </p:pic>
      <p:sp>
        <p:nvSpPr>
          <p:cNvPr id="4" name="TextBox 3"/>
          <p:cNvSpPr txBox="1"/>
          <p:nvPr/>
        </p:nvSpPr>
        <p:spPr>
          <a:xfrm>
            <a:off x="5203767" y="1757230"/>
            <a:ext cx="1778924" cy="382385"/>
          </a:xfrm>
          <a:prstGeom prst="rect">
            <a:avLst/>
          </a:prstGeom>
          <a:noFill/>
        </p:spPr>
        <p:txBody>
          <a:bodyPr wrap="square" rtlCol="0">
            <a:spAutoFit/>
          </a:bodyPr>
          <a:lstStyle/>
          <a:p>
            <a:r>
              <a:rPr lang="ko-KR" altLang="en-US" dirty="0" smtClean="0"/>
              <a:t>독도의 탄생 </a:t>
            </a:r>
            <a:endParaRPr lang="ko-KR" altLang="en-US" dirty="0"/>
          </a:p>
        </p:txBody>
      </p:sp>
      <p:sp>
        <p:nvSpPr>
          <p:cNvPr id="6" name="TextBox 5"/>
          <p:cNvSpPr txBox="1"/>
          <p:nvPr/>
        </p:nvSpPr>
        <p:spPr>
          <a:xfrm>
            <a:off x="5203767" y="2468880"/>
            <a:ext cx="3258589" cy="523220"/>
          </a:xfrm>
          <a:prstGeom prst="rect">
            <a:avLst/>
          </a:prstGeom>
          <a:noFill/>
        </p:spPr>
        <p:txBody>
          <a:bodyPr wrap="square" rtlCol="0">
            <a:spAutoFit/>
          </a:bodyPr>
          <a:lstStyle/>
          <a:p>
            <a:pPr fontAlgn="base"/>
            <a:r>
              <a:rPr lang="en-US" altLang="ko-KR" sz="1400" dirty="0">
                <a:latin typeface="HY견명조" panose="02030600000101010101" pitchFamily="18" charset="-127"/>
                <a:ea typeface="HY견명조" panose="02030600000101010101" pitchFamily="18" charset="-127"/>
              </a:rPr>
              <a:t>460</a:t>
            </a:r>
            <a:r>
              <a:rPr lang="ko-KR" altLang="en-US" sz="1400" dirty="0">
                <a:latin typeface="HY견명조" panose="02030600000101010101" pitchFamily="18" charset="-127"/>
                <a:ea typeface="HY견명조" panose="02030600000101010101" pitchFamily="18" charset="-127"/>
              </a:rPr>
              <a:t>만 년 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동해 밑바닥에서 </a:t>
            </a:r>
            <a:r>
              <a:rPr lang="ko-KR" altLang="en-US" sz="1400" dirty="0" smtClean="0">
                <a:latin typeface="HY견명조" panose="02030600000101010101" pitchFamily="18" charset="-127"/>
                <a:ea typeface="HY견명조" panose="02030600000101010101" pitchFamily="18" charset="-127"/>
              </a:rPr>
              <a:t>용암 분출</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해산 </a:t>
            </a:r>
            <a:r>
              <a:rPr lang="ko-KR" altLang="en-US" sz="1400" dirty="0" smtClean="0">
                <a:latin typeface="HY견명조" panose="02030600000101010101" pitchFamily="18" charset="-127"/>
                <a:ea typeface="HY견명조" panose="02030600000101010101" pitchFamily="18" charset="-127"/>
              </a:rPr>
              <a:t>형성</a:t>
            </a:r>
            <a:r>
              <a:rPr lang="en-US" altLang="ko-KR" sz="1400" dirty="0" smtClean="0">
                <a:latin typeface="HY견명조" panose="02030600000101010101" pitchFamily="18" charset="-127"/>
                <a:ea typeface="HY견명조" panose="02030600000101010101" pitchFamily="18" charset="-127"/>
              </a:rPr>
              <a:t>(</a:t>
            </a:r>
            <a:r>
              <a:rPr lang="en-US" altLang="ko-KR" sz="1400" dirty="0">
                <a:latin typeface="HY견명조" panose="02030600000101010101" pitchFamily="18" charset="-127"/>
                <a:ea typeface="HY견명조" panose="02030600000101010101" pitchFamily="18" charset="-127"/>
              </a:rPr>
              <a:t>2,000m) </a:t>
            </a:r>
            <a:endParaRPr lang="ko-KR" altLang="en-US" sz="1400" dirty="0">
              <a:latin typeface="HY견명조" panose="02030600000101010101" pitchFamily="18" charset="-127"/>
              <a:ea typeface="HY견명조" panose="02030600000101010101" pitchFamily="18" charset="-127"/>
            </a:endParaRPr>
          </a:p>
        </p:txBody>
      </p:sp>
      <p:sp>
        <p:nvSpPr>
          <p:cNvPr id="7" name="TextBox 6"/>
          <p:cNvSpPr txBox="1"/>
          <p:nvPr/>
        </p:nvSpPr>
        <p:spPr>
          <a:xfrm>
            <a:off x="5203767" y="3076473"/>
            <a:ext cx="3358342" cy="523220"/>
          </a:xfrm>
          <a:prstGeom prst="rect">
            <a:avLst/>
          </a:prstGeom>
          <a:noFill/>
        </p:spPr>
        <p:txBody>
          <a:bodyPr wrap="square" rtlCol="0">
            <a:spAutoFit/>
          </a:bodyPr>
          <a:lstStyle/>
          <a:p>
            <a:pPr fontAlgn="base"/>
            <a:r>
              <a:rPr lang="en-US" altLang="ko-KR" sz="1400" dirty="0">
                <a:latin typeface="HY견명조" panose="02030600000101010101" pitchFamily="18" charset="-127"/>
                <a:ea typeface="HY견명조" panose="02030600000101010101" pitchFamily="18" charset="-127"/>
              </a:rPr>
              <a:t>250</a:t>
            </a:r>
            <a:r>
              <a:rPr lang="ko-KR" altLang="en-US" sz="1400" dirty="0">
                <a:latin typeface="HY견명조" panose="02030600000101010101" pitchFamily="18" charset="-127"/>
                <a:ea typeface="HY견명조" panose="02030600000101010101" pitchFamily="18" charset="-127"/>
              </a:rPr>
              <a:t>만 년 전</a:t>
            </a:r>
            <a:r>
              <a:rPr lang="en-US" altLang="ko-KR"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독도 해산 </a:t>
            </a:r>
            <a:r>
              <a:rPr lang="ko-KR" altLang="en-US" sz="1400" dirty="0">
                <a:latin typeface="HY견명조" panose="02030600000101010101" pitchFamily="18" charset="-127"/>
                <a:ea typeface="HY견명조" panose="02030600000101010101" pitchFamily="18" charset="-127"/>
              </a:rPr>
              <a:t>해수면 위로 분출</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pic>
        <p:nvPicPr>
          <p:cNvPr id="9" name="그림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10" name="TextBox 9"/>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미래</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11" name="TextBox 10"/>
          <p:cNvSpPr txBox="1"/>
          <p:nvPr/>
        </p:nvSpPr>
        <p:spPr>
          <a:xfrm>
            <a:off x="1137477" y="1191757"/>
            <a:ext cx="1978430" cy="307777"/>
          </a:xfrm>
          <a:prstGeom prst="rect">
            <a:avLst/>
          </a:prstGeom>
          <a:noFill/>
        </p:spPr>
        <p:txBody>
          <a:bodyPr wrap="square" rtlCol="0">
            <a:spAutoFit/>
          </a:bodyPr>
          <a:lstStyle/>
          <a:p>
            <a:r>
              <a:rPr lang="ko-KR" altLang="en-US" sz="1400" b="1" dirty="0" smtClean="0">
                <a:solidFill>
                  <a:schemeClr val="accent1">
                    <a:lumMod val="50000"/>
                  </a:schemeClr>
                </a:solidFill>
              </a:rPr>
              <a:t>신비의 바다</a:t>
            </a:r>
            <a:endParaRPr lang="ko-KR" altLang="en-US" sz="1400" b="1" dirty="0">
              <a:solidFill>
                <a:schemeClr val="accent1">
                  <a:lumMod val="50000"/>
                </a:schemeClr>
              </a:solidFill>
            </a:endParaRPr>
          </a:p>
        </p:txBody>
      </p:sp>
    </p:spTree>
    <p:extLst>
      <p:ext uri="{BB962C8B-B14F-4D97-AF65-F5344CB8AC3E}">
        <p14:creationId xmlns:p14="http://schemas.microsoft.com/office/powerpoint/2010/main" val="209573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464" y="1739135"/>
            <a:ext cx="4382112" cy="4344006"/>
          </a:xfrm>
          <a:prstGeom prst="rect">
            <a:avLst/>
          </a:prstGeom>
        </p:spPr>
      </p:pic>
      <p:sp>
        <p:nvSpPr>
          <p:cNvPr id="10" name="TextBox 9"/>
          <p:cNvSpPr txBox="1"/>
          <p:nvPr/>
        </p:nvSpPr>
        <p:spPr>
          <a:xfrm>
            <a:off x="5590309" y="1790660"/>
            <a:ext cx="1637607" cy="372298"/>
          </a:xfrm>
          <a:prstGeom prst="rect">
            <a:avLst/>
          </a:prstGeom>
          <a:noFill/>
        </p:spPr>
        <p:txBody>
          <a:bodyPr wrap="square" rtlCol="0">
            <a:spAutoFit/>
          </a:bodyPr>
          <a:lstStyle/>
          <a:p>
            <a:r>
              <a:rPr lang="ko-KR" altLang="en-US" dirty="0" smtClean="0"/>
              <a:t>빙하기의 동해 </a:t>
            </a:r>
            <a:endParaRPr lang="ko-KR" altLang="en-US" dirty="0"/>
          </a:p>
        </p:txBody>
      </p:sp>
      <p:sp>
        <p:nvSpPr>
          <p:cNvPr id="11" name="TextBox 10"/>
          <p:cNvSpPr txBox="1"/>
          <p:nvPr/>
        </p:nvSpPr>
        <p:spPr>
          <a:xfrm>
            <a:off x="5611091" y="2479209"/>
            <a:ext cx="2942705" cy="523220"/>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빙하기에 일본 열도와 대륙 사이의 해수면은 </a:t>
            </a:r>
            <a:r>
              <a:rPr lang="en-US" altLang="ko-KR" sz="1400" dirty="0">
                <a:latin typeface="HY견명조" panose="02030600000101010101" pitchFamily="18" charset="-127"/>
                <a:ea typeface="HY견명조" panose="02030600000101010101" pitchFamily="18" charset="-127"/>
              </a:rPr>
              <a:t>80</a:t>
            </a:r>
            <a:r>
              <a:rPr lang="ko-KR" altLang="en-US" sz="1400" dirty="0">
                <a:latin typeface="HY견명조" panose="02030600000101010101" pitchFamily="18" charset="-127"/>
                <a:ea typeface="HY견명조" panose="02030600000101010101" pitchFamily="18" charset="-127"/>
              </a:rPr>
              <a:t>∼</a:t>
            </a:r>
            <a:r>
              <a:rPr lang="en-US" altLang="ko-KR" sz="1400" dirty="0">
                <a:latin typeface="HY견명조" panose="02030600000101010101" pitchFamily="18" charset="-127"/>
                <a:ea typeface="HY견명조" panose="02030600000101010101" pitchFamily="18" charset="-127"/>
              </a:rPr>
              <a:t>100m </a:t>
            </a:r>
            <a:r>
              <a:rPr lang="ko-KR" altLang="en-US" sz="1400" dirty="0">
                <a:latin typeface="HY견명조" panose="02030600000101010101" pitchFamily="18" charset="-127"/>
                <a:ea typeface="HY견명조" panose="02030600000101010101" pitchFamily="18" charset="-127"/>
              </a:rPr>
              <a:t>낮아짐</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2" name="TextBox 11"/>
          <p:cNvSpPr txBox="1"/>
          <p:nvPr/>
        </p:nvSpPr>
        <p:spPr>
          <a:xfrm>
            <a:off x="5590309" y="3172474"/>
            <a:ext cx="2876204" cy="738664"/>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일본 열도가 </a:t>
            </a:r>
            <a:r>
              <a:rPr lang="ko-KR" altLang="en-US" sz="1400" dirty="0" err="1">
                <a:latin typeface="HY견명조" panose="02030600000101010101" pitchFamily="18" charset="-127"/>
                <a:ea typeface="HY견명조" panose="02030600000101010101" pitchFamily="18" charset="-127"/>
              </a:rPr>
              <a:t>큐우슈우</a:t>
            </a:r>
            <a:r>
              <a:rPr lang="ko-KR" altLang="en-US" sz="1400" dirty="0">
                <a:latin typeface="HY견명조" panose="02030600000101010101" pitchFamily="18" charset="-127"/>
                <a:ea typeface="HY견명조" panose="02030600000101010101" pitchFamily="18" charset="-127"/>
              </a:rPr>
              <a:t> 부근에서 대륙과 연결된 것은 </a:t>
            </a:r>
            <a:r>
              <a:rPr lang="en-US" altLang="ko-KR" sz="1400" dirty="0">
                <a:latin typeface="HY견명조" panose="02030600000101010101" pitchFamily="18" charset="-127"/>
                <a:ea typeface="HY견명조" panose="02030600000101010101" pitchFamily="18" charset="-127"/>
              </a:rPr>
              <a:t>50</a:t>
            </a:r>
            <a:r>
              <a:rPr lang="ko-KR" altLang="en-US" sz="1400" dirty="0">
                <a:latin typeface="HY견명조" panose="02030600000101010101" pitchFamily="18" charset="-127"/>
                <a:ea typeface="HY견명조" panose="02030600000101010101" pitchFamily="18" charset="-127"/>
              </a:rPr>
              <a:t>∼</a:t>
            </a:r>
            <a:r>
              <a:rPr lang="en-US" altLang="ko-KR" sz="1400" dirty="0">
                <a:latin typeface="HY견명조" panose="02030600000101010101" pitchFamily="18" charset="-127"/>
                <a:ea typeface="HY견명조" panose="02030600000101010101" pitchFamily="18" charset="-127"/>
              </a:rPr>
              <a:t>60</a:t>
            </a:r>
            <a:r>
              <a:rPr lang="ko-KR" altLang="en-US" sz="1400" dirty="0">
                <a:latin typeface="HY견명조" panose="02030600000101010101" pitchFamily="18" charset="-127"/>
                <a:ea typeface="HY견명조" panose="02030600000101010101" pitchFamily="18" charset="-127"/>
              </a:rPr>
              <a:t>만 년 전</a:t>
            </a:r>
            <a:r>
              <a:rPr lang="en-US" altLang="ko-KR" sz="1400" dirty="0">
                <a:latin typeface="HY견명조" panose="02030600000101010101" pitchFamily="18" charset="-127"/>
                <a:ea typeface="HY견명조" panose="02030600000101010101" pitchFamily="18" charset="-127"/>
              </a:rPr>
              <a:t>, 30</a:t>
            </a:r>
            <a:r>
              <a:rPr lang="ko-KR" altLang="en-US" sz="1400" dirty="0">
                <a:latin typeface="HY견명조" panose="02030600000101010101" pitchFamily="18" charset="-127"/>
                <a:ea typeface="HY견명조" panose="02030600000101010101" pitchFamily="18" charset="-127"/>
              </a:rPr>
              <a:t>만∼</a:t>
            </a:r>
            <a:r>
              <a:rPr lang="en-US" altLang="ko-KR" sz="1400" dirty="0">
                <a:latin typeface="HY견명조" panose="02030600000101010101" pitchFamily="18" charset="-127"/>
                <a:ea typeface="HY견명조" panose="02030600000101010101" pitchFamily="18" charset="-127"/>
              </a:rPr>
              <a:t>40</a:t>
            </a:r>
            <a:r>
              <a:rPr lang="ko-KR" altLang="en-US" sz="1400" dirty="0">
                <a:latin typeface="HY견명조" panose="02030600000101010101" pitchFamily="18" charset="-127"/>
                <a:ea typeface="HY견명조" panose="02030600000101010101" pitchFamily="18" charset="-127"/>
              </a:rPr>
              <a:t>만 년 전의 두 번</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3" name="TextBox 12"/>
          <p:cNvSpPr txBox="1"/>
          <p:nvPr/>
        </p:nvSpPr>
        <p:spPr>
          <a:xfrm>
            <a:off x="5590309" y="4014826"/>
            <a:ext cx="2942705" cy="523220"/>
          </a:xfrm>
          <a:prstGeom prst="rect">
            <a:avLst/>
          </a:prstGeom>
          <a:noFill/>
        </p:spPr>
        <p:txBody>
          <a:bodyPr wrap="square" rtlCol="0">
            <a:spAutoFit/>
          </a:bodyPr>
          <a:lstStyle/>
          <a:p>
            <a:pPr algn="just" fontAlgn="base"/>
            <a:r>
              <a:rPr lang="ko-KR" altLang="en-US" sz="1400" dirty="0" err="1">
                <a:latin typeface="HY견명조" panose="02030600000101010101" pitchFamily="18" charset="-127"/>
                <a:ea typeface="HY견명조" panose="02030600000101010101" pitchFamily="18" charset="-127"/>
              </a:rPr>
              <a:t>홋까이도는</a:t>
            </a:r>
            <a:r>
              <a:rPr lang="ko-KR" altLang="en-US" sz="1400" dirty="0">
                <a:latin typeface="HY견명조" panose="02030600000101010101" pitchFamily="18" charset="-127"/>
                <a:ea typeface="HY견명조" panose="02030600000101010101" pitchFamily="18" charset="-127"/>
              </a:rPr>
              <a:t> </a:t>
            </a:r>
            <a:r>
              <a:rPr lang="en-US" altLang="ko-KR" sz="1400" dirty="0">
                <a:latin typeface="HY견명조" panose="02030600000101010101" pitchFamily="18" charset="-127"/>
                <a:ea typeface="HY견명조" panose="02030600000101010101" pitchFamily="18" charset="-127"/>
              </a:rPr>
              <a:t>2</a:t>
            </a:r>
            <a:r>
              <a:rPr lang="ko-KR" altLang="en-US" sz="1400" dirty="0">
                <a:latin typeface="HY견명조" panose="02030600000101010101" pitchFamily="18" charset="-127"/>
                <a:ea typeface="HY견명조" panose="02030600000101010101" pitchFamily="18" charset="-127"/>
              </a:rPr>
              <a:t>만 년 전까지 대륙과 연결되어 있었다</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14" name="TextBox 13"/>
          <p:cNvSpPr txBox="1"/>
          <p:nvPr/>
        </p:nvSpPr>
        <p:spPr>
          <a:xfrm>
            <a:off x="4971010" y="4920654"/>
            <a:ext cx="3562004" cy="1200329"/>
          </a:xfrm>
          <a:prstGeom prst="rect">
            <a:avLst/>
          </a:prstGeom>
          <a:noFill/>
        </p:spPr>
        <p:txBody>
          <a:bodyPr wrap="square" rtlCol="0">
            <a:spAutoFit/>
          </a:bodyPr>
          <a:lstStyle/>
          <a:p>
            <a:pPr algn="just" fontAlgn="base"/>
            <a:r>
              <a:rPr lang="ko-KR" altLang="en-US" sz="1200" dirty="0"/>
              <a:t>일본의 </a:t>
            </a:r>
            <a:r>
              <a:rPr lang="ko-KR" altLang="en-US" sz="1200" dirty="0" err="1"/>
              <a:t>이와쥬꾸</a:t>
            </a:r>
            <a:r>
              <a:rPr lang="en-US" altLang="ko-KR" sz="1200" dirty="0"/>
              <a:t>(</a:t>
            </a:r>
            <a:r>
              <a:rPr lang="ko-KR" altLang="en-US" sz="1200" dirty="0"/>
              <a:t>岩宿</a:t>
            </a:r>
            <a:r>
              <a:rPr lang="en-US" altLang="ko-KR" sz="1200" dirty="0" smtClean="0"/>
              <a:t>)</a:t>
            </a:r>
            <a:r>
              <a:rPr lang="ko-KR" altLang="en-US" sz="1200" dirty="0" smtClean="0"/>
              <a:t>문화는 </a:t>
            </a:r>
            <a:r>
              <a:rPr lang="en-US" altLang="ko-KR" sz="1200" dirty="0" smtClean="0"/>
              <a:t>60</a:t>
            </a:r>
            <a:r>
              <a:rPr lang="ko-KR" altLang="en-US" sz="1200" dirty="0"/>
              <a:t>만년 전에서 </a:t>
            </a:r>
            <a:r>
              <a:rPr lang="en-US" altLang="ko-KR" sz="1200" dirty="0" smtClean="0"/>
              <a:t>1</a:t>
            </a:r>
            <a:r>
              <a:rPr lang="ko-KR" altLang="en-US" sz="1200" dirty="0"/>
              <a:t>만 </a:t>
            </a:r>
            <a:r>
              <a:rPr lang="en-US" altLang="ko-KR" sz="1200" dirty="0"/>
              <a:t>2</a:t>
            </a:r>
            <a:r>
              <a:rPr lang="ko-KR" altLang="en-US" sz="1200" dirty="0"/>
              <a:t>∼</a:t>
            </a:r>
            <a:r>
              <a:rPr lang="en-US" altLang="ko-KR" sz="1200" dirty="0"/>
              <a:t>3,000</a:t>
            </a:r>
            <a:r>
              <a:rPr lang="ko-KR" altLang="en-US" sz="1200" dirty="0"/>
              <a:t>년 </a:t>
            </a:r>
            <a:r>
              <a:rPr lang="ko-KR" altLang="en-US" sz="1200" dirty="0" smtClean="0"/>
              <a:t>전까지</a:t>
            </a:r>
            <a:r>
              <a:rPr lang="en-US" altLang="ko-KR" sz="1200" dirty="0" smtClean="0"/>
              <a:t>. </a:t>
            </a:r>
            <a:r>
              <a:rPr lang="ko-KR" altLang="en-US" sz="1200" dirty="0" err="1"/>
              <a:t>이와쥬꾸문화는</a:t>
            </a:r>
            <a:r>
              <a:rPr lang="ko-KR" altLang="en-US" sz="1200" dirty="0"/>
              <a:t> 중국 북부</a:t>
            </a:r>
            <a:r>
              <a:rPr lang="en-US" altLang="ko-KR" sz="1200" dirty="0"/>
              <a:t>(</a:t>
            </a:r>
            <a:r>
              <a:rPr lang="ko-KR" altLang="en-US" sz="1200" dirty="0" err="1"/>
              <a:t>화베이</a:t>
            </a:r>
            <a:r>
              <a:rPr lang="ko-KR" altLang="en-US" sz="1200" dirty="0"/>
              <a:t> 華北</a:t>
            </a:r>
            <a:r>
              <a:rPr lang="en-US" altLang="ko-KR" sz="1200" dirty="0"/>
              <a:t>)</a:t>
            </a:r>
            <a:r>
              <a:rPr lang="ko-KR" altLang="en-US" sz="1200" dirty="0"/>
              <a:t>를 포함한 동북아시아의 구석기문화와 가깝다</a:t>
            </a:r>
            <a:r>
              <a:rPr lang="en-US" altLang="ko-KR" sz="1200" dirty="0"/>
              <a:t>. </a:t>
            </a:r>
            <a:r>
              <a:rPr lang="ko-KR" altLang="en-US" sz="1200" dirty="0"/>
              <a:t>특히 </a:t>
            </a:r>
            <a:r>
              <a:rPr lang="ko-KR" altLang="en-US" sz="1200" dirty="0" err="1"/>
              <a:t>북동일본의</a:t>
            </a:r>
            <a:r>
              <a:rPr lang="ko-KR" altLang="en-US" sz="1200" dirty="0"/>
              <a:t> </a:t>
            </a:r>
            <a:r>
              <a:rPr lang="en-US" altLang="ko-KR" sz="1200" dirty="0"/>
              <a:t>2</a:t>
            </a:r>
            <a:r>
              <a:rPr lang="ko-KR" altLang="en-US" sz="1200" dirty="0"/>
              <a:t>기 후반과 </a:t>
            </a:r>
            <a:r>
              <a:rPr lang="en-US" altLang="ko-KR" sz="1200" dirty="0"/>
              <a:t>3</a:t>
            </a:r>
            <a:r>
              <a:rPr lang="ko-KR" altLang="en-US" sz="1200" dirty="0"/>
              <a:t>기의 </a:t>
            </a:r>
            <a:r>
              <a:rPr lang="ko-KR" altLang="en-US" sz="1200" dirty="0" smtClean="0"/>
              <a:t>석기 문화 </a:t>
            </a:r>
            <a:r>
              <a:rPr lang="ko-KR" altLang="en-US" sz="1200" dirty="0"/>
              <a:t>중 일부가 각각 동북아시아와 바이칼호 주변에서 기원했다</a:t>
            </a:r>
            <a:r>
              <a:rPr lang="en-US" altLang="ko-KR" sz="1200" dirty="0"/>
              <a:t>.</a:t>
            </a:r>
            <a:endParaRPr lang="ko-KR" altLang="en-US" sz="1200" dirty="0"/>
          </a:p>
        </p:txBody>
      </p:sp>
      <p:pic>
        <p:nvPicPr>
          <p:cNvPr id="15" name="그림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16" name="TextBox 15"/>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미래</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17" name="TextBox 16"/>
          <p:cNvSpPr txBox="1"/>
          <p:nvPr/>
        </p:nvSpPr>
        <p:spPr>
          <a:xfrm>
            <a:off x="1137477" y="1191757"/>
            <a:ext cx="1978430" cy="307777"/>
          </a:xfrm>
          <a:prstGeom prst="rect">
            <a:avLst/>
          </a:prstGeom>
          <a:noFill/>
        </p:spPr>
        <p:txBody>
          <a:bodyPr wrap="square" rtlCol="0">
            <a:spAutoFit/>
          </a:bodyPr>
          <a:lstStyle/>
          <a:p>
            <a:r>
              <a:rPr lang="ko-KR" altLang="en-US" sz="1400" b="1" dirty="0" smtClean="0">
                <a:solidFill>
                  <a:schemeClr val="accent1">
                    <a:lumMod val="50000"/>
                  </a:schemeClr>
                </a:solidFill>
              </a:rPr>
              <a:t>신비의 바다</a:t>
            </a:r>
            <a:endParaRPr lang="ko-KR" altLang="en-US" sz="1400" b="1" dirty="0">
              <a:solidFill>
                <a:schemeClr val="accent1">
                  <a:lumMod val="50000"/>
                </a:schemeClr>
              </a:solidFill>
            </a:endParaRPr>
          </a:p>
        </p:txBody>
      </p:sp>
    </p:spTree>
    <p:extLst>
      <p:ext uri="{BB962C8B-B14F-4D97-AF65-F5344CB8AC3E}">
        <p14:creationId xmlns:p14="http://schemas.microsoft.com/office/powerpoint/2010/main" val="282412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214" y="1665457"/>
            <a:ext cx="4046869" cy="4909028"/>
          </a:xfrm>
          <a:prstGeom prst="rect">
            <a:avLst/>
          </a:prstGeom>
        </p:spPr>
      </p:pic>
      <p:sp>
        <p:nvSpPr>
          <p:cNvPr id="4" name="TextBox 3"/>
          <p:cNvSpPr txBox="1"/>
          <p:nvPr/>
        </p:nvSpPr>
        <p:spPr>
          <a:xfrm>
            <a:off x="5324302" y="1191757"/>
            <a:ext cx="1762298" cy="369332"/>
          </a:xfrm>
          <a:prstGeom prst="rect">
            <a:avLst/>
          </a:prstGeom>
          <a:noFill/>
        </p:spPr>
        <p:txBody>
          <a:bodyPr wrap="square" rtlCol="0">
            <a:spAutoFit/>
          </a:bodyPr>
          <a:lstStyle/>
          <a:p>
            <a:r>
              <a:rPr lang="ko-KR" altLang="en-US" dirty="0" smtClean="0"/>
              <a:t> 동해의 해류</a:t>
            </a:r>
            <a:endParaRPr lang="ko-KR" altLang="en-US" dirty="0"/>
          </a:p>
        </p:txBody>
      </p:sp>
      <p:sp>
        <p:nvSpPr>
          <p:cNvPr id="6" name="TextBox 5"/>
          <p:cNvSpPr txBox="1"/>
          <p:nvPr/>
        </p:nvSpPr>
        <p:spPr>
          <a:xfrm>
            <a:off x="5361708" y="1748543"/>
            <a:ext cx="3374967" cy="1169551"/>
          </a:xfrm>
          <a:prstGeom prst="rect">
            <a:avLst/>
          </a:prstGeom>
          <a:noFill/>
        </p:spPr>
        <p:txBody>
          <a:bodyPr wrap="square" rtlCol="0">
            <a:spAutoFit/>
          </a:bodyPr>
          <a:lstStyle/>
          <a:p>
            <a:pPr algn="just" fontAlgn="base"/>
            <a:r>
              <a:rPr lang="ko-KR" altLang="en-US" sz="1400" dirty="0" smtClean="0">
                <a:latin typeface="HY견명조" panose="02030600000101010101" pitchFamily="18" charset="-127"/>
                <a:ea typeface="HY견명조" panose="02030600000101010101" pitchFamily="18" charset="-127"/>
              </a:rPr>
              <a:t>북한 한류와 </a:t>
            </a:r>
            <a:r>
              <a:rPr lang="ko-KR" altLang="en-US" sz="1400" dirty="0">
                <a:latin typeface="HY견명조" panose="02030600000101010101" pitchFamily="18" charset="-127"/>
                <a:ea typeface="HY견명조" panose="02030600000101010101" pitchFamily="18" charset="-127"/>
              </a:rPr>
              <a:t>만난 </a:t>
            </a:r>
            <a:r>
              <a:rPr lang="ko-KR" altLang="en-US" sz="1400" dirty="0" err="1">
                <a:latin typeface="HY견명조" panose="02030600000101010101" pitchFamily="18" charset="-127"/>
                <a:ea typeface="HY견명조" panose="02030600000101010101" pitchFamily="18" charset="-127"/>
              </a:rPr>
              <a:t>쿠로시오</a:t>
            </a:r>
            <a:r>
              <a:rPr lang="en-US" altLang="ko-KR" sz="1400" dirty="0">
                <a:latin typeface="HY견명조" panose="02030600000101010101" pitchFamily="18" charset="-127"/>
                <a:ea typeface="HY견명조" panose="02030600000101010101" pitchFamily="18" charset="-127"/>
              </a:rPr>
              <a:t>(</a:t>
            </a:r>
            <a:r>
              <a:rPr lang="ko-KR" altLang="en-US" sz="1400" dirty="0" err="1">
                <a:latin typeface="HY견명조" panose="02030600000101010101" pitchFamily="18" charset="-127"/>
                <a:ea typeface="HY견명조" panose="02030600000101010101" pitchFamily="18" charset="-127"/>
              </a:rPr>
              <a:t>동한난류</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는 독도 남쪽에서 큰 사행을 하는데 이때 울릉도 남부에 </a:t>
            </a:r>
            <a:r>
              <a:rPr lang="ko-KR" altLang="en-US" sz="1400" dirty="0" err="1">
                <a:latin typeface="HY견명조" panose="02030600000101010101" pitchFamily="18" charset="-127"/>
                <a:ea typeface="HY견명조" panose="02030600000101010101" pitchFamily="18" charset="-127"/>
              </a:rPr>
              <a:t>난수성</a:t>
            </a:r>
            <a:r>
              <a:rPr lang="ko-KR" altLang="en-US" sz="1400" dirty="0">
                <a:latin typeface="HY견명조" panose="02030600000101010101" pitchFamily="18" charset="-127"/>
                <a:ea typeface="HY견명조" panose="02030600000101010101" pitchFamily="18" charset="-127"/>
              </a:rPr>
              <a:t> 소용돌이</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독도 남쪽에서는 작은 규모의 </a:t>
            </a:r>
            <a:r>
              <a:rPr lang="ko-KR" altLang="en-US" sz="1400" dirty="0" err="1">
                <a:latin typeface="HY견명조" panose="02030600000101010101" pitchFamily="18" charset="-127"/>
                <a:ea typeface="HY견명조" panose="02030600000101010101" pitchFamily="18" charset="-127"/>
              </a:rPr>
              <a:t>냉수성</a:t>
            </a:r>
            <a:r>
              <a:rPr lang="ko-KR" altLang="en-US" sz="1400" dirty="0">
                <a:latin typeface="HY견명조" panose="02030600000101010101" pitchFamily="18" charset="-127"/>
                <a:ea typeface="HY견명조" panose="02030600000101010101" pitchFamily="18" charset="-127"/>
              </a:rPr>
              <a:t> 소용돌이 생성</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7" name="TextBox 6"/>
          <p:cNvSpPr txBox="1"/>
          <p:nvPr/>
        </p:nvSpPr>
        <p:spPr>
          <a:xfrm>
            <a:off x="5324301" y="2929119"/>
            <a:ext cx="3412373" cy="1384995"/>
          </a:xfrm>
          <a:prstGeom prst="rect">
            <a:avLst/>
          </a:prstGeom>
          <a:noFill/>
        </p:spPr>
        <p:txBody>
          <a:bodyPr wrap="square" rtlCol="0">
            <a:spAutoFit/>
          </a:bodyPr>
          <a:lstStyle/>
          <a:p>
            <a:pPr algn="just" fontAlgn="base"/>
            <a:r>
              <a:rPr lang="ko-KR" altLang="en-US" sz="1400" dirty="0" err="1">
                <a:latin typeface="HY견명조" panose="02030600000101010101" pitchFamily="18" charset="-127"/>
                <a:ea typeface="HY견명조" panose="02030600000101010101" pitchFamily="18" charset="-127"/>
              </a:rPr>
              <a:t>독도효과</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독도 주변에서 상하층의 바닷물이 수직으로 섞이면서 표층 수온이 주위보다 낮게 형성되는 현상</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바닷물이 상층에서는 남향 또는 남서방향으로 흐르지만 심층에서는 북쪽으로 흐르는 강한 해류 발생</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독도 심층 해류</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14" name="TextBox 13"/>
          <p:cNvSpPr txBox="1"/>
          <p:nvPr/>
        </p:nvSpPr>
        <p:spPr>
          <a:xfrm>
            <a:off x="5361708" y="4405573"/>
            <a:ext cx="3374966" cy="2031325"/>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동해는 바닷물이 솟아오르는 </a:t>
            </a:r>
            <a:r>
              <a:rPr lang="ko-KR" altLang="en-US" sz="1400" dirty="0" smtClean="0">
                <a:latin typeface="HY견명조" panose="02030600000101010101" pitchFamily="18" charset="-127"/>
                <a:ea typeface="HY견명조" panose="02030600000101010101" pitchFamily="18" charset="-127"/>
              </a:rPr>
              <a:t>용승 현상과 </a:t>
            </a:r>
            <a:r>
              <a:rPr lang="ko-KR" altLang="en-US" sz="1400" dirty="0" err="1">
                <a:latin typeface="HY견명조" panose="02030600000101010101" pitchFamily="18" charset="-127"/>
                <a:ea typeface="HY견명조" panose="02030600000101010101" pitchFamily="18" charset="-127"/>
              </a:rPr>
              <a:t>심층수가</a:t>
            </a:r>
            <a:r>
              <a:rPr lang="ko-KR" altLang="en-US" sz="1400" dirty="0">
                <a:latin typeface="HY견명조" panose="02030600000101010101" pitchFamily="18" charset="-127"/>
                <a:ea typeface="HY견명조" panose="02030600000101010101" pitchFamily="18" charset="-127"/>
              </a:rPr>
              <a:t> 동해 내부에서 순환하는 현상이 일어난다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수심 </a:t>
            </a:r>
            <a:r>
              <a:rPr lang="en-US" altLang="ko-KR" sz="1400" dirty="0">
                <a:latin typeface="HY견명조" panose="02030600000101010101" pitchFamily="18" charset="-127"/>
                <a:ea typeface="HY견명조" panose="02030600000101010101" pitchFamily="18" charset="-127"/>
              </a:rPr>
              <a:t>2,000m</a:t>
            </a:r>
            <a:r>
              <a:rPr lang="ko-KR" altLang="en-US" sz="1400" dirty="0">
                <a:latin typeface="HY견명조" panose="02030600000101010101" pitchFamily="18" charset="-127"/>
                <a:ea typeface="HY견명조" panose="02030600000101010101" pitchFamily="18" charset="-127"/>
              </a:rPr>
              <a:t>의 해저에서 독도 서쪽을 벽처럼 타고 최대 </a:t>
            </a:r>
            <a:r>
              <a:rPr lang="en-US" altLang="ko-KR" sz="1400" dirty="0">
                <a:latin typeface="HY견명조" panose="02030600000101010101" pitchFamily="18" charset="-127"/>
                <a:ea typeface="HY견명조" panose="02030600000101010101" pitchFamily="18" charset="-127"/>
              </a:rPr>
              <a:t>30cm/sec</a:t>
            </a:r>
            <a:r>
              <a:rPr lang="ko-KR" altLang="en-US" sz="1400" dirty="0">
                <a:latin typeface="HY견명조" panose="02030600000101010101" pitchFamily="18" charset="-127"/>
                <a:ea typeface="HY견명조" panose="02030600000101010101" pitchFamily="18" charset="-127"/>
              </a:rPr>
              <a:t>로 </a:t>
            </a:r>
            <a:r>
              <a:rPr lang="ko-KR" altLang="en-US" sz="1400" dirty="0" err="1">
                <a:latin typeface="HY견명조" panose="02030600000101010101" pitchFamily="18" charset="-127"/>
                <a:ea typeface="HY견명조" panose="02030600000101010101" pitchFamily="18" charset="-127"/>
              </a:rPr>
              <a:t>북동진하는</a:t>
            </a:r>
            <a:r>
              <a:rPr lang="ko-KR" altLang="en-US"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심층 해류가 </a:t>
            </a:r>
            <a:r>
              <a:rPr lang="ko-KR" altLang="en-US" sz="1400" dirty="0">
                <a:latin typeface="HY견명조" panose="02030600000101010101" pitchFamily="18" charset="-127"/>
                <a:ea typeface="HY견명조" panose="02030600000101010101" pitchFamily="18" charset="-127"/>
              </a:rPr>
              <a:t>흐른다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동해 북부의 </a:t>
            </a:r>
            <a:r>
              <a:rPr lang="ko-KR" altLang="en-US" sz="1400" dirty="0" err="1">
                <a:latin typeface="HY견명조" panose="02030600000101010101" pitchFamily="18" charset="-127"/>
                <a:ea typeface="HY견명조" panose="02030600000101010101" pitchFamily="18" charset="-127"/>
              </a:rPr>
              <a:t>심층수가</a:t>
            </a:r>
            <a:r>
              <a:rPr lang="ko-KR" altLang="en-US" sz="1400" dirty="0">
                <a:latin typeface="HY견명조" panose="02030600000101010101" pitchFamily="18" charset="-127"/>
                <a:ea typeface="HY견명조" panose="02030600000101010101" pitchFamily="18" charset="-127"/>
              </a:rPr>
              <a:t> 울릉도 동쪽에서 폭넓게 </a:t>
            </a:r>
            <a:r>
              <a:rPr lang="ko-KR" altLang="en-US" sz="1400" dirty="0" smtClean="0">
                <a:latin typeface="HY견명조" panose="02030600000101010101" pitchFamily="18" charset="-127"/>
                <a:ea typeface="HY견명조" panose="02030600000101010101" pitchFamily="18" charset="-127"/>
              </a:rPr>
              <a:t>울릉 분지로 </a:t>
            </a:r>
            <a:r>
              <a:rPr lang="ko-KR" altLang="en-US" sz="1400" dirty="0">
                <a:latin typeface="HY견명조" panose="02030600000101010101" pitchFamily="18" charset="-127"/>
                <a:ea typeface="HY견명조" panose="02030600000101010101" pitchFamily="18" charset="-127"/>
              </a:rPr>
              <a:t>들어와 반시계방향으로 순환한 뒤 독도 서쪽으로 빠져나간다</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pic>
        <p:nvPicPr>
          <p:cNvPr id="10" name="그림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11" name="TextBox 10"/>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미래</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12" name="TextBox 11"/>
          <p:cNvSpPr txBox="1"/>
          <p:nvPr/>
        </p:nvSpPr>
        <p:spPr>
          <a:xfrm>
            <a:off x="1137477" y="1191757"/>
            <a:ext cx="1978430" cy="307777"/>
          </a:xfrm>
          <a:prstGeom prst="rect">
            <a:avLst/>
          </a:prstGeom>
          <a:noFill/>
        </p:spPr>
        <p:txBody>
          <a:bodyPr wrap="square" rtlCol="0">
            <a:spAutoFit/>
          </a:bodyPr>
          <a:lstStyle/>
          <a:p>
            <a:r>
              <a:rPr lang="ko-KR" altLang="en-US" sz="1400" b="1" dirty="0" smtClean="0">
                <a:solidFill>
                  <a:schemeClr val="accent1">
                    <a:lumMod val="50000"/>
                  </a:schemeClr>
                </a:solidFill>
              </a:rPr>
              <a:t>신비의 바다</a:t>
            </a:r>
            <a:endParaRPr lang="ko-KR" altLang="en-US" sz="1400" b="1" dirty="0">
              <a:solidFill>
                <a:schemeClr val="accent1">
                  <a:lumMod val="50000"/>
                </a:schemeClr>
              </a:solidFill>
            </a:endParaRPr>
          </a:p>
        </p:txBody>
      </p:sp>
    </p:spTree>
    <p:extLst>
      <p:ext uri="{BB962C8B-B14F-4D97-AF65-F5344CB8AC3E}">
        <p14:creationId xmlns:p14="http://schemas.microsoft.com/office/powerpoint/2010/main" val="267294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808" y="2010041"/>
            <a:ext cx="5220429" cy="2810267"/>
          </a:xfrm>
          <a:prstGeom prst="rect">
            <a:avLst/>
          </a:prstGeom>
        </p:spPr>
      </p:pic>
      <p:sp>
        <p:nvSpPr>
          <p:cNvPr id="10" name="TextBox 9"/>
          <p:cNvSpPr txBox="1"/>
          <p:nvPr/>
        </p:nvSpPr>
        <p:spPr>
          <a:xfrm>
            <a:off x="5810596" y="1825375"/>
            <a:ext cx="2227811" cy="369332"/>
          </a:xfrm>
          <a:prstGeom prst="rect">
            <a:avLst/>
          </a:prstGeom>
          <a:noFill/>
        </p:spPr>
        <p:txBody>
          <a:bodyPr wrap="square" rtlCol="0">
            <a:spAutoFit/>
          </a:bodyPr>
          <a:lstStyle/>
          <a:p>
            <a:r>
              <a:rPr lang="ko-KR" altLang="en-US" dirty="0" smtClean="0"/>
              <a:t>동해의 바람 </a:t>
            </a:r>
            <a:endParaRPr lang="ko-KR" altLang="en-US" dirty="0"/>
          </a:p>
        </p:txBody>
      </p:sp>
      <p:sp>
        <p:nvSpPr>
          <p:cNvPr id="11" name="TextBox 10"/>
          <p:cNvSpPr txBox="1"/>
          <p:nvPr/>
        </p:nvSpPr>
        <p:spPr>
          <a:xfrm>
            <a:off x="5868784" y="3971922"/>
            <a:ext cx="2410691" cy="954107"/>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봄에서 여름에 부는 남풍 계열은 중국의 </a:t>
            </a:r>
            <a:r>
              <a:rPr lang="ko-KR" altLang="en-US" sz="1400" dirty="0" smtClean="0">
                <a:latin typeface="HY견명조" panose="02030600000101010101" pitchFamily="18" charset="-127"/>
                <a:ea typeface="HY견명조" panose="02030600000101010101" pitchFamily="18" charset="-127"/>
              </a:rPr>
              <a:t>남부 해안과 </a:t>
            </a:r>
            <a:r>
              <a:rPr lang="ko-KR" altLang="en-US" sz="1400" dirty="0">
                <a:latin typeface="HY견명조" panose="02030600000101010101" pitchFamily="18" charset="-127"/>
                <a:ea typeface="HY견명조" panose="02030600000101010101" pitchFamily="18" charset="-127"/>
              </a:rPr>
              <a:t>한반도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일본 열도와의 교류를 가능하게 </a:t>
            </a:r>
            <a:r>
              <a:rPr lang="ko-KR" altLang="en-US" sz="1400" dirty="0" smtClean="0">
                <a:latin typeface="HY견명조" panose="02030600000101010101" pitchFamily="18" charset="-127"/>
                <a:ea typeface="HY견명조" panose="02030600000101010101" pitchFamily="18" charset="-127"/>
              </a:rPr>
              <a:t> 함</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15" name="TextBox 14"/>
          <p:cNvSpPr txBox="1"/>
          <p:nvPr/>
        </p:nvSpPr>
        <p:spPr>
          <a:xfrm>
            <a:off x="5843847" y="2735108"/>
            <a:ext cx="2460567" cy="954107"/>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가을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겨울에 부는 북풍 계열은 한반도 북부와 중국의 중부</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혹은 남부와의 교류를 가능하게 </a:t>
            </a:r>
            <a:r>
              <a:rPr lang="ko-KR" altLang="en-US" sz="1400" dirty="0" smtClean="0">
                <a:latin typeface="HY견명조" panose="02030600000101010101" pitchFamily="18" charset="-127"/>
                <a:ea typeface="HY견명조" panose="02030600000101010101" pitchFamily="18" charset="-127"/>
              </a:rPr>
              <a:t>함</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pic>
        <p:nvPicPr>
          <p:cNvPr id="12" name="그림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13" name="TextBox 1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미래</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14" name="TextBox 13"/>
          <p:cNvSpPr txBox="1"/>
          <p:nvPr/>
        </p:nvSpPr>
        <p:spPr>
          <a:xfrm>
            <a:off x="1370233" y="1254299"/>
            <a:ext cx="1978430" cy="307777"/>
          </a:xfrm>
          <a:prstGeom prst="rect">
            <a:avLst/>
          </a:prstGeom>
          <a:noFill/>
        </p:spPr>
        <p:txBody>
          <a:bodyPr wrap="square" rtlCol="0">
            <a:spAutoFit/>
          </a:bodyPr>
          <a:lstStyle/>
          <a:p>
            <a:r>
              <a:rPr lang="ko-KR" altLang="en-US" sz="1400" b="1" dirty="0" smtClean="0">
                <a:solidFill>
                  <a:schemeClr val="accent1">
                    <a:lumMod val="50000"/>
                  </a:schemeClr>
                </a:solidFill>
              </a:rPr>
              <a:t>신비의 바다</a:t>
            </a:r>
            <a:endParaRPr lang="ko-KR" altLang="en-US" sz="1400" b="1" dirty="0">
              <a:solidFill>
                <a:schemeClr val="accent1">
                  <a:lumMod val="50000"/>
                </a:schemeClr>
              </a:solidFill>
            </a:endParaRPr>
          </a:p>
        </p:txBody>
      </p:sp>
    </p:spTree>
    <p:extLst>
      <p:ext uri="{BB962C8B-B14F-4D97-AF65-F5344CB8AC3E}">
        <p14:creationId xmlns:p14="http://schemas.microsoft.com/office/powerpoint/2010/main" val="67618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0614" y="1617622"/>
            <a:ext cx="997528" cy="307777"/>
          </a:xfrm>
          <a:prstGeom prst="rect">
            <a:avLst/>
          </a:prstGeom>
          <a:noFill/>
        </p:spPr>
        <p:txBody>
          <a:bodyPr wrap="square" rtlCol="0">
            <a:spAutoFit/>
          </a:bodyPr>
          <a:lstStyle/>
          <a:p>
            <a:r>
              <a:rPr lang="ko-KR" altLang="en-US" sz="1400" dirty="0" smtClean="0"/>
              <a:t>러시아</a:t>
            </a:r>
            <a:endParaRPr lang="ko-KR" altLang="en-US" sz="1400" dirty="0"/>
          </a:p>
        </p:txBody>
      </p:sp>
      <p:sp>
        <p:nvSpPr>
          <p:cNvPr id="13" name="TextBox 12"/>
          <p:cNvSpPr txBox="1"/>
          <p:nvPr/>
        </p:nvSpPr>
        <p:spPr>
          <a:xfrm>
            <a:off x="1529541" y="1617622"/>
            <a:ext cx="2277687" cy="307777"/>
          </a:xfrm>
          <a:prstGeom prst="rect">
            <a:avLst/>
          </a:prstGeom>
          <a:noFill/>
        </p:spPr>
        <p:txBody>
          <a:bodyPr wrap="square" rtlCol="0">
            <a:spAutoFit/>
          </a:bodyPr>
          <a:lstStyle/>
          <a:p>
            <a:r>
              <a:rPr lang="ko-KR" altLang="en-US" sz="1400" dirty="0" smtClean="0">
                <a:solidFill>
                  <a:srgbClr val="FF0000"/>
                </a:solidFill>
              </a:rPr>
              <a:t>극동발전전략 </a:t>
            </a:r>
            <a:r>
              <a:rPr lang="en-US" altLang="ko-KR" sz="1400" dirty="0" smtClean="0">
                <a:solidFill>
                  <a:srgbClr val="FF0000"/>
                </a:solidFill>
              </a:rPr>
              <a:t>2025</a:t>
            </a:r>
            <a:endParaRPr lang="ko-KR" altLang="en-US" sz="1400" dirty="0">
              <a:solidFill>
                <a:srgbClr val="FF0000"/>
              </a:solidFill>
            </a:endParaRPr>
          </a:p>
        </p:txBody>
      </p:sp>
      <p:sp>
        <p:nvSpPr>
          <p:cNvPr id="14" name="TextBox 13"/>
          <p:cNvSpPr txBox="1"/>
          <p:nvPr/>
        </p:nvSpPr>
        <p:spPr>
          <a:xfrm>
            <a:off x="5303521" y="1437345"/>
            <a:ext cx="3250275" cy="523220"/>
          </a:xfrm>
          <a:prstGeom prst="rect">
            <a:avLst/>
          </a:prstGeom>
          <a:noFill/>
        </p:spPr>
        <p:txBody>
          <a:bodyPr wrap="square" rtlCol="0">
            <a:spAutoFit/>
          </a:bodyPr>
          <a:lstStyle/>
          <a:p>
            <a:pPr algn="just"/>
            <a:r>
              <a:rPr lang="ko-KR" altLang="en-US" sz="1400" dirty="0" smtClean="0">
                <a:latin typeface="HY견명조" panose="02030600000101010101" pitchFamily="18" charset="-127"/>
                <a:ea typeface="HY견명조" panose="02030600000101010101" pitchFamily="18" charset="-127"/>
              </a:rPr>
              <a:t>블라디보스톡을 중심으로 한 극동개발계획</a:t>
            </a:r>
            <a:endParaRPr lang="ko-KR" altLang="en-US" sz="1400" dirty="0">
              <a:latin typeface="HY견명조" panose="02030600000101010101" pitchFamily="18" charset="-127"/>
              <a:ea typeface="HY견명조" panose="02030600000101010101" pitchFamily="18" charset="-127"/>
            </a:endParaRPr>
          </a:p>
        </p:txBody>
      </p:sp>
      <p:sp>
        <p:nvSpPr>
          <p:cNvPr id="15" name="TextBox 14"/>
          <p:cNvSpPr txBox="1"/>
          <p:nvPr/>
        </p:nvSpPr>
        <p:spPr>
          <a:xfrm>
            <a:off x="5303521" y="1906490"/>
            <a:ext cx="3167148" cy="307777"/>
          </a:xfrm>
          <a:prstGeom prst="rect">
            <a:avLst/>
          </a:prstGeom>
          <a:noFill/>
        </p:spPr>
        <p:txBody>
          <a:bodyPr wrap="square" rtlCol="0">
            <a:spAutoFit/>
          </a:bodyPr>
          <a:lstStyle/>
          <a:p>
            <a:pPr algn="just"/>
            <a:r>
              <a:rPr lang="en-US" altLang="ko-KR" sz="1400" dirty="0">
                <a:latin typeface="HY견명조" panose="02030600000101010101" pitchFamily="18" charset="-127"/>
                <a:ea typeface="HY견명조" panose="02030600000101010101" pitchFamily="18" charset="-127"/>
              </a:rPr>
              <a:t>2012</a:t>
            </a:r>
            <a:r>
              <a:rPr lang="ko-KR" altLang="en-US" sz="1400" dirty="0">
                <a:latin typeface="HY견명조" panose="02030600000101010101" pitchFamily="18" charset="-127"/>
                <a:ea typeface="HY견명조" panose="02030600000101010101" pitchFamily="18" charset="-127"/>
              </a:rPr>
              <a:t>년에 </a:t>
            </a:r>
            <a:r>
              <a:rPr lang="ko-KR" altLang="en-US" sz="1400" dirty="0" smtClean="0">
                <a:latin typeface="HY견명조" panose="02030600000101010101" pitchFamily="18" charset="-127"/>
                <a:ea typeface="HY견명조" panose="02030600000101010101" pitchFamily="18" charset="-127"/>
              </a:rPr>
              <a:t>극동 개발부 설립</a:t>
            </a:r>
            <a:endParaRPr lang="ko-KR" altLang="en-US" sz="1400" dirty="0">
              <a:latin typeface="HY견명조" panose="02030600000101010101" pitchFamily="18" charset="-127"/>
              <a:ea typeface="HY견명조" panose="02030600000101010101" pitchFamily="18" charset="-127"/>
            </a:endParaRPr>
          </a:p>
        </p:txBody>
      </p:sp>
      <p:sp>
        <p:nvSpPr>
          <p:cNvPr id="16" name="TextBox 15"/>
          <p:cNvSpPr txBox="1"/>
          <p:nvPr/>
        </p:nvSpPr>
        <p:spPr>
          <a:xfrm>
            <a:off x="5303521" y="2224229"/>
            <a:ext cx="3192086" cy="523220"/>
          </a:xfrm>
          <a:prstGeom prst="rect">
            <a:avLst/>
          </a:prstGeom>
          <a:noFill/>
        </p:spPr>
        <p:txBody>
          <a:bodyPr wrap="square" rtlCol="0">
            <a:spAutoFit/>
          </a:bodyPr>
          <a:lstStyle/>
          <a:p>
            <a:pPr algn="just"/>
            <a:r>
              <a:rPr lang="en-US" altLang="ko-KR" sz="1400" dirty="0">
                <a:latin typeface="HY견명조" panose="02030600000101010101" pitchFamily="18" charset="-127"/>
                <a:ea typeface="HY견명조" panose="02030600000101010101" pitchFamily="18" charset="-127"/>
              </a:rPr>
              <a:t>2013</a:t>
            </a:r>
            <a:r>
              <a:rPr lang="ko-KR" altLang="en-US" sz="1400" dirty="0">
                <a:latin typeface="HY견명조" panose="02030600000101010101" pitchFamily="18" charset="-127"/>
                <a:ea typeface="HY견명조" panose="02030600000101010101" pitchFamily="18" charset="-127"/>
              </a:rPr>
              <a:t>년에는 극동</a:t>
            </a:r>
            <a:r>
              <a:rPr lang="en-US" altLang="ko-KR" sz="1400" dirty="0">
                <a:latin typeface="HY견명조" panose="02030600000101010101" pitchFamily="18" charset="-127"/>
                <a:ea typeface="HY견명조" panose="02030600000101010101" pitchFamily="18" charset="-127"/>
              </a:rPr>
              <a:t>·</a:t>
            </a:r>
            <a:r>
              <a:rPr lang="ko-KR" altLang="en-US" sz="1400" dirty="0" err="1">
                <a:latin typeface="HY견명조" panose="02030600000101010101" pitchFamily="18" charset="-127"/>
                <a:ea typeface="HY견명조" panose="02030600000101010101" pitchFamily="18" charset="-127"/>
              </a:rPr>
              <a:t>바이칼</a:t>
            </a:r>
            <a:r>
              <a:rPr lang="ko-KR" altLang="en-US" sz="1400" dirty="0">
                <a:latin typeface="HY견명조" panose="02030600000101010101" pitchFamily="18" charset="-127"/>
                <a:ea typeface="HY견명조" panose="02030600000101010101" pitchFamily="18" charset="-127"/>
              </a:rPr>
              <a:t> 지역 사회</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경제 발전전략을 </a:t>
            </a:r>
            <a:r>
              <a:rPr lang="ko-KR" altLang="en-US" sz="1400" dirty="0" smtClean="0">
                <a:latin typeface="HY견명조" panose="02030600000101010101" pitchFamily="18" charset="-127"/>
                <a:ea typeface="HY견명조" panose="02030600000101010101" pitchFamily="18" charset="-127"/>
              </a:rPr>
              <a:t>수립</a:t>
            </a:r>
            <a:endParaRPr lang="ko-KR" altLang="en-US" sz="1400" dirty="0">
              <a:latin typeface="HY견명조" panose="02030600000101010101" pitchFamily="18" charset="-127"/>
              <a:ea typeface="HY견명조" panose="02030600000101010101" pitchFamily="18" charset="-127"/>
            </a:endParaRPr>
          </a:p>
        </p:txBody>
      </p:sp>
      <p:sp>
        <p:nvSpPr>
          <p:cNvPr id="18" name="TextBox 17"/>
          <p:cNvSpPr txBox="1"/>
          <p:nvPr/>
        </p:nvSpPr>
        <p:spPr>
          <a:xfrm>
            <a:off x="5303521" y="2843366"/>
            <a:ext cx="3084021" cy="738664"/>
          </a:xfrm>
          <a:prstGeom prst="rect">
            <a:avLst/>
          </a:prstGeom>
          <a:noFill/>
        </p:spPr>
        <p:txBody>
          <a:bodyPr wrap="square" rtlCol="0">
            <a:spAutoFit/>
          </a:bodyPr>
          <a:lstStyle/>
          <a:p>
            <a:pPr algn="just"/>
            <a:r>
              <a:rPr lang="ko-KR" altLang="en-US" sz="1400" dirty="0" smtClean="0">
                <a:latin typeface="HY견명조" panose="02030600000101010101" pitchFamily="18" charset="-127"/>
                <a:ea typeface="HY견명조" panose="02030600000101010101" pitchFamily="18" charset="-127"/>
              </a:rPr>
              <a:t>나진</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하산 프로젝트</a:t>
            </a:r>
            <a:endParaRPr lang="en-US" altLang="ko-KR" sz="1400" dirty="0" smtClean="0">
              <a:latin typeface="HY견명조" panose="02030600000101010101" pitchFamily="18" charset="-127"/>
              <a:ea typeface="HY견명조" panose="02030600000101010101" pitchFamily="18" charset="-127"/>
            </a:endParaRPr>
          </a:p>
          <a:p>
            <a:pPr algn="just"/>
            <a:r>
              <a:rPr lang="en-US" altLang="ko-KR" sz="1400" dirty="0">
                <a:latin typeface="HY견명조" panose="02030600000101010101" pitchFamily="18" charset="-127"/>
                <a:ea typeface="HY견명조" panose="02030600000101010101" pitchFamily="18" charset="-127"/>
              </a:rPr>
              <a:t> </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하산</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나진 사이 철도 </a:t>
            </a:r>
            <a:r>
              <a:rPr lang="en-US" altLang="ko-KR" sz="1400" dirty="0" smtClean="0">
                <a:latin typeface="HY견명조" panose="02030600000101010101" pitchFamily="18" charset="-127"/>
                <a:ea typeface="HY견명조" panose="02030600000101010101" pitchFamily="18" charset="-127"/>
              </a:rPr>
              <a:t>54km </a:t>
            </a:r>
            <a:r>
              <a:rPr lang="ko-KR" altLang="en-US" sz="1400" dirty="0" smtClean="0">
                <a:latin typeface="HY견명조" panose="02030600000101010101" pitchFamily="18" charset="-127"/>
                <a:ea typeface="HY견명조" panose="02030600000101010101" pitchFamily="18" charset="-127"/>
              </a:rPr>
              <a:t>개보수</a:t>
            </a:r>
            <a:r>
              <a:rPr lang="en-US" altLang="ko-KR" sz="1400" dirty="0" smtClean="0">
                <a:latin typeface="HY견명조" panose="02030600000101010101" pitchFamily="18" charset="-127"/>
                <a:ea typeface="HY견명조" panose="02030600000101010101" pitchFamily="18" charset="-127"/>
              </a:rPr>
              <a:t>.  </a:t>
            </a:r>
            <a:r>
              <a:rPr lang="ko-KR" altLang="en-US" sz="1400" dirty="0" err="1" smtClean="0">
                <a:latin typeface="HY견명조" panose="02030600000101010101" pitchFamily="18" charset="-127"/>
                <a:ea typeface="HY견명조" panose="02030600000101010101" pitchFamily="18" charset="-127"/>
              </a:rPr>
              <a:t>나진항</a:t>
            </a:r>
            <a:r>
              <a:rPr lang="ko-KR" altLang="en-US" sz="1400" dirty="0" smtClean="0">
                <a:latin typeface="HY견명조" panose="02030600000101010101" pitchFamily="18" charset="-127"/>
                <a:ea typeface="HY견명조" panose="02030600000101010101" pitchFamily="18" charset="-127"/>
              </a:rPr>
              <a:t> </a:t>
            </a:r>
            <a:r>
              <a:rPr lang="en-US" altLang="ko-KR" sz="1400" dirty="0" smtClean="0">
                <a:latin typeface="HY견명조" panose="02030600000101010101" pitchFamily="18" charset="-127"/>
                <a:ea typeface="HY견명조" panose="02030600000101010101" pitchFamily="18" charset="-127"/>
              </a:rPr>
              <a:t>3</a:t>
            </a:r>
            <a:r>
              <a:rPr lang="ko-KR" altLang="en-US" sz="1400" dirty="0" smtClean="0">
                <a:latin typeface="HY견명조" panose="02030600000101010101" pitchFamily="18" charset="-127"/>
                <a:ea typeface="HY견명조" panose="02030600000101010101" pitchFamily="18" charset="-127"/>
              </a:rPr>
              <a:t>호 부두 현대화 사업</a:t>
            </a:r>
            <a:endParaRPr lang="ko-KR" altLang="en-US" sz="1400" dirty="0">
              <a:latin typeface="HY견명조" panose="02030600000101010101" pitchFamily="18" charset="-127"/>
              <a:ea typeface="HY견명조" panose="02030600000101010101" pitchFamily="18" charset="-127"/>
            </a:endParaRPr>
          </a:p>
        </p:txBody>
      </p:sp>
      <p:sp>
        <p:nvSpPr>
          <p:cNvPr id="19" name="TextBox 18"/>
          <p:cNvSpPr txBox="1"/>
          <p:nvPr/>
        </p:nvSpPr>
        <p:spPr>
          <a:xfrm>
            <a:off x="5328458" y="3677947"/>
            <a:ext cx="3200399" cy="1384995"/>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2012</a:t>
            </a:r>
            <a:r>
              <a:rPr lang="ko-KR" altLang="en-US" sz="1400" dirty="0">
                <a:latin typeface="HY견명조" panose="02030600000101010101" pitchFamily="18" charset="-127"/>
                <a:ea typeface="HY견명조" panose="02030600000101010101" pitchFamily="18" charset="-127"/>
              </a:rPr>
              <a:t>년 </a:t>
            </a:r>
            <a:r>
              <a:rPr lang="en-US" altLang="ko-KR" sz="1400" dirty="0" smtClean="0">
                <a:latin typeface="HY견명조" panose="02030600000101010101" pitchFamily="18" charset="-127"/>
                <a:ea typeface="HY견명조" panose="02030600000101010101" pitchFamily="18" charset="-127"/>
              </a:rPr>
              <a:t>APEC</a:t>
            </a:r>
            <a:r>
              <a:rPr lang="ko-KR" altLang="en-US" sz="1400" dirty="0" smtClean="0">
                <a:latin typeface="HY견명조" panose="02030600000101010101" pitchFamily="18" charset="-127"/>
                <a:ea typeface="HY견명조" panose="02030600000101010101" pitchFamily="18" charset="-127"/>
              </a:rPr>
              <a:t>을 </a:t>
            </a:r>
            <a:r>
              <a:rPr lang="ko-KR" altLang="en-US" sz="1400" dirty="0">
                <a:latin typeface="HY견명조" panose="02030600000101010101" pitchFamily="18" charset="-127"/>
                <a:ea typeface="HY견명조" panose="02030600000101010101" pitchFamily="18" charset="-127"/>
              </a:rPr>
              <a:t>계기로 </a:t>
            </a:r>
            <a:r>
              <a:rPr lang="en-US" altLang="ko-KR" sz="1400" dirty="0">
                <a:latin typeface="HY견명조" panose="02030600000101010101" pitchFamily="18" charset="-127"/>
                <a:ea typeface="HY견명조" panose="02030600000101010101" pitchFamily="18" charset="-127"/>
              </a:rPr>
              <a:t>23</a:t>
            </a:r>
            <a:r>
              <a:rPr lang="ko-KR" altLang="en-US" sz="1400" dirty="0" smtClean="0">
                <a:latin typeface="HY견명조" panose="02030600000101010101" pitchFamily="18" charset="-127"/>
                <a:ea typeface="HY견명조" panose="02030600000101010101" pitchFamily="18" charset="-127"/>
              </a:rPr>
              <a:t>조원 투자</a:t>
            </a:r>
            <a:r>
              <a:rPr lang="en-US" altLang="ko-KR"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이어 </a:t>
            </a:r>
            <a:r>
              <a:rPr lang="en-US" altLang="ko-KR" sz="1400" dirty="0">
                <a:latin typeface="HY견명조" panose="02030600000101010101" pitchFamily="18" charset="-127"/>
                <a:ea typeface="HY견명조" panose="02030600000101010101" pitchFamily="18" charset="-127"/>
              </a:rPr>
              <a:t>5</a:t>
            </a:r>
            <a:r>
              <a:rPr lang="ko-KR" altLang="en-US" sz="1400" dirty="0">
                <a:latin typeface="HY견명조" panose="02030600000101010101" pitchFamily="18" charset="-127"/>
                <a:ea typeface="HY견명조" panose="02030600000101010101" pitchFamily="18" charset="-127"/>
              </a:rPr>
              <a:t>조원을 </a:t>
            </a:r>
            <a:r>
              <a:rPr lang="ko-KR" altLang="en-US" sz="1400" dirty="0" smtClean="0">
                <a:latin typeface="HY견명조" panose="02030600000101010101" pitchFamily="18" charset="-127"/>
                <a:ea typeface="HY견명조" panose="02030600000101010101" pitchFamily="18" charset="-127"/>
              </a:rPr>
              <a:t>추가 투자</a:t>
            </a:r>
            <a:r>
              <a:rPr lang="en-US" altLang="ko-KR" sz="1400" dirty="0" smtClean="0">
                <a:latin typeface="HY견명조" panose="02030600000101010101" pitchFamily="18" charset="-127"/>
                <a:ea typeface="HY견명조" panose="02030600000101010101" pitchFamily="18" charset="-127"/>
              </a:rPr>
              <a:t>. </a:t>
            </a:r>
          </a:p>
          <a:p>
            <a:pPr algn="just" fontAlgn="base"/>
            <a:r>
              <a:rPr lang="en-US" altLang="ko-KR" sz="1400" dirty="0" smtClean="0">
                <a:latin typeface="HY견명조" panose="02030600000101010101" pitchFamily="18" charset="-127"/>
                <a:ea typeface="HY견명조" panose="02030600000101010101" pitchFamily="18" charset="-127"/>
              </a:rPr>
              <a:t>2020</a:t>
            </a:r>
            <a:r>
              <a:rPr lang="ko-KR" altLang="en-US" sz="1400" dirty="0">
                <a:latin typeface="HY견명조" panose="02030600000101010101" pitchFamily="18" charset="-127"/>
                <a:ea typeface="HY견명조" panose="02030600000101010101" pitchFamily="18" charset="-127"/>
              </a:rPr>
              <a:t>년까지 총 </a:t>
            </a:r>
            <a:r>
              <a:rPr lang="en-US" altLang="ko-KR" sz="1400" dirty="0">
                <a:latin typeface="HY견명조" panose="02030600000101010101" pitchFamily="18" charset="-127"/>
                <a:ea typeface="HY견명조" panose="02030600000101010101" pitchFamily="18" charset="-127"/>
              </a:rPr>
              <a:t>320</a:t>
            </a:r>
            <a:r>
              <a:rPr lang="ko-KR" altLang="en-US" sz="1400" dirty="0">
                <a:latin typeface="HY견명조" panose="02030600000101010101" pitchFamily="18" charset="-127"/>
                <a:ea typeface="HY견명조" panose="02030600000101010101" pitchFamily="18" charset="-127"/>
              </a:rPr>
              <a:t>조원을 투자한다는 </a:t>
            </a:r>
            <a:r>
              <a:rPr lang="ko-KR" altLang="en-US" sz="1400" dirty="0" smtClean="0">
                <a:latin typeface="HY견명조" panose="02030600000101010101" pitchFamily="18" charset="-127"/>
                <a:ea typeface="HY견명조" panose="02030600000101010101" pitchFamily="18" charset="-127"/>
              </a:rPr>
              <a:t>계획</a:t>
            </a:r>
            <a:r>
              <a:rPr lang="en-US" altLang="ko-KR" sz="1400" dirty="0" smtClean="0">
                <a:latin typeface="HY견명조" panose="02030600000101010101" pitchFamily="18" charset="-127"/>
                <a:ea typeface="HY견명조" panose="02030600000101010101" pitchFamily="18" charset="-127"/>
              </a:rPr>
              <a:t>. </a:t>
            </a:r>
          </a:p>
          <a:p>
            <a:pPr algn="just" fontAlgn="base"/>
            <a:r>
              <a:rPr lang="en-US" altLang="ko-KR"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극동을 </a:t>
            </a:r>
            <a:r>
              <a:rPr lang="ko-KR" altLang="en-US" sz="1400" dirty="0">
                <a:latin typeface="HY견명조" panose="02030600000101010101" pitchFamily="18" charset="-127"/>
                <a:ea typeface="HY견명조" panose="02030600000101010101" pitchFamily="18" charset="-127"/>
              </a:rPr>
              <a:t>중심으로 한 물류네트워크의 구축을 목표</a:t>
            </a:r>
          </a:p>
        </p:txBody>
      </p:sp>
      <p:sp>
        <p:nvSpPr>
          <p:cNvPr id="20" name="TextBox 19"/>
          <p:cNvSpPr txBox="1"/>
          <p:nvPr/>
        </p:nvSpPr>
        <p:spPr>
          <a:xfrm>
            <a:off x="5303521" y="5109252"/>
            <a:ext cx="3183773" cy="1169551"/>
          </a:xfrm>
          <a:prstGeom prst="rect">
            <a:avLst/>
          </a:prstGeom>
          <a:noFill/>
        </p:spPr>
        <p:txBody>
          <a:bodyPr wrap="square" rtlCol="0">
            <a:spAutoFit/>
          </a:bodyPr>
          <a:lstStyle/>
          <a:p>
            <a:pPr algn="just" fontAlgn="base"/>
            <a:r>
              <a:rPr lang="en-US" altLang="ko-KR" sz="1400" dirty="0" smtClean="0">
                <a:latin typeface="HY견명조" panose="02030600000101010101" pitchFamily="18" charset="-127"/>
                <a:ea typeface="HY견명조" panose="02030600000101010101" pitchFamily="18" charset="-127"/>
              </a:rPr>
              <a:t>TSR</a:t>
            </a:r>
            <a:r>
              <a:rPr lang="ko-KR" altLang="en-US" sz="1400" dirty="0">
                <a:latin typeface="HY견명조" panose="02030600000101010101" pitchFamily="18" charset="-127"/>
                <a:ea typeface="HY견명조" panose="02030600000101010101" pitchFamily="18" charset="-127"/>
              </a:rPr>
              <a:t>과 </a:t>
            </a:r>
            <a:r>
              <a:rPr lang="ko-KR" altLang="en-US" sz="1400" dirty="0" smtClean="0">
                <a:latin typeface="HY견명조" panose="02030600000101010101" pitchFamily="18" charset="-127"/>
                <a:ea typeface="HY견명조" panose="02030600000101010101" pitchFamily="18" charset="-127"/>
              </a:rPr>
              <a:t>홋카이도 연결 제안</a:t>
            </a:r>
            <a:r>
              <a:rPr lang="en-US" altLang="ko-KR" sz="1400" dirty="0" smtClean="0">
                <a:latin typeface="HY견명조" panose="02030600000101010101" pitchFamily="18" charset="-127"/>
                <a:ea typeface="HY견명조" panose="02030600000101010101" pitchFamily="18" charset="-127"/>
              </a:rPr>
              <a:t>. </a:t>
            </a:r>
          </a:p>
          <a:p>
            <a:pPr algn="just" fontAlgn="base"/>
            <a:r>
              <a:rPr lang="en-US" altLang="ko-KR" sz="1400" dirty="0">
                <a:latin typeface="HY견명조" panose="02030600000101010101" pitchFamily="18" charset="-127"/>
                <a:ea typeface="HY견명조" panose="02030600000101010101" pitchFamily="18" charset="-127"/>
              </a:rPr>
              <a:t> </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러시아와 </a:t>
            </a:r>
            <a:r>
              <a:rPr lang="ko-KR" altLang="en-US" sz="1400" dirty="0">
                <a:latin typeface="HY견명조" panose="02030600000101010101" pitchFamily="18" charset="-127"/>
                <a:ea typeface="HY견명조" panose="02030600000101010101" pitchFamily="18" charset="-127"/>
              </a:rPr>
              <a:t>사할린 사이의 </a:t>
            </a:r>
            <a:r>
              <a:rPr lang="ko-KR" altLang="en-US" sz="1400" dirty="0" err="1">
                <a:latin typeface="HY견명조" panose="02030600000101010101" pitchFamily="18" charset="-127"/>
                <a:ea typeface="HY견명조" panose="02030600000101010101" pitchFamily="18" charset="-127"/>
              </a:rPr>
              <a:t>타타르</a:t>
            </a:r>
            <a:r>
              <a:rPr lang="ko-KR" altLang="en-US" sz="1400" dirty="0">
                <a:latin typeface="HY견명조" panose="02030600000101010101" pitchFamily="18" charset="-127"/>
                <a:ea typeface="HY견명조" panose="02030600000101010101" pitchFamily="18" charset="-127"/>
              </a:rPr>
              <a:t> 해협에 </a:t>
            </a:r>
            <a:r>
              <a:rPr lang="en-US" altLang="ko-KR" sz="1400" dirty="0">
                <a:latin typeface="HY견명조" panose="02030600000101010101" pitchFamily="18" charset="-127"/>
                <a:ea typeface="HY견명조" panose="02030600000101010101" pitchFamily="18" charset="-127"/>
              </a:rPr>
              <a:t>7km</a:t>
            </a:r>
            <a:r>
              <a:rPr lang="ko-KR" altLang="en-US" sz="1400" dirty="0">
                <a:latin typeface="HY견명조" panose="02030600000101010101" pitchFamily="18" charset="-127"/>
                <a:ea typeface="HY견명조" panose="02030600000101010101" pitchFamily="18" charset="-127"/>
              </a:rPr>
              <a:t>의 </a:t>
            </a:r>
            <a:r>
              <a:rPr lang="ko-KR" altLang="en-US" sz="1400" dirty="0" smtClean="0">
                <a:latin typeface="HY견명조" panose="02030600000101010101" pitchFamily="18" charset="-127"/>
                <a:ea typeface="HY견명조" panose="02030600000101010101" pitchFamily="18" charset="-127"/>
              </a:rPr>
              <a:t>해저 터널</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사할린 </a:t>
            </a:r>
            <a:r>
              <a:rPr lang="ko-KR" altLang="en-US" sz="1400" dirty="0">
                <a:latin typeface="HY견명조" panose="02030600000101010101" pitchFamily="18" charset="-127"/>
                <a:ea typeface="HY견명조" panose="02030600000101010101" pitchFamily="18" charset="-127"/>
              </a:rPr>
              <a:t>홋카이도 사이의 </a:t>
            </a:r>
            <a:r>
              <a:rPr lang="ko-KR" altLang="en-US" sz="1400" dirty="0" err="1">
                <a:latin typeface="HY견명조" panose="02030600000101010101" pitchFamily="18" charset="-127"/>
                <a:ea typeface="HY견명조" panose="02030600000101010101" pitchFamily="18" charset="-127"/>
              </a:rPr>
              <a:t>라페루즈</a:t>
            </a:r>
            <a:r>
              <a:rPr lang="ko-KR" altLang="en-US" sz="1400" dirty="0">
                <a:latin typeface="HY견명조" panose="02030600000101010101" pitchFamily="18" charset="-127"/>
                <a:ea typeface="HY견명조" panose="02030600000101010101" pitchFamily="18" charset="-127"/>
              </a:rPr>
              <a:t> 해협에 약 </a:t>
            </a:r>
            <a:r>
              <a:rPr lang="en-US" altLang="ko-KR" sz="1400" dirty="0">
                <a:latin typeface="HY견명조" panose="02030600000101010101" pitchFamily="18" charset="-127"/>
                <a:ea typeface="HY견명조" panose="02030600000101010101" pitchFamily="18" charset="-127"/>
              </a:rPr>
              <a:t>42km</a:t>
            </a:r>
            <a:r>
              <a:rPr lang="ko-KR" altLang="en-US" sz="1400" dirty="0">
                <a:latin typeface="HY견명조" panose="02030600000101010101" pitchFamily="18" charset="-127"/>
                <a:ea typeface="HY견명조" panose="02030600000101010101" pitchFamily="18" charset="-127"/>
              </a:rPr>
              <a:t>에 이르는 </a:t>
            </a:r>
            <a:r>
              <a:rPr lang="ko-KR" altLang="en-US" sz="1400" dirty="0" smtClean="0">
                <a:latin typeface="HY견명조" panose="02030600000101010101" pitchFamily="18" charset="-127"/>
                <a:ea typeface="HY견명조" panose="02030600000101010101" pitchFamily="18" charset="-127"/>
              </a:rPr>
              <a:t>해저터널 건설</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pic>
        <p:nvPicPr>
          <p:cNvPr id="22" name="그림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531" y="2048510"/>
            <a:ext cx="4294397" cy="3702589"/>
          </a:xfrm>
          <a:prstGeom prst="rect">
            <a:avLst/>
          </a:prstGeom>
        </p:spPr>
      </p:pic>
      <p:pic>
        <p:nvPicPr>
          <p:cNvPr id="17" name="그림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21" name="TextBox 20"/>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미래</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23" name="TextBox 22"/>
          <p:cNvSpPr txBox="1"/>
          <p:nvPr/>
        </p:nvSpPr>
        <p:spPr>
          <a:xfrm>
            <a:off x="1328669" y="1094402"/>
            <a:ext cx="1978430" cy="307777"/>
          </a:xfrm>
          <a:prstGeom prst="rect">
            <a:avLst/>
          </a:prstGeom>
          <a:noFill/>
        </p:spPr>
        <p:txBody>
          <a:bodyPr wrap="square" rtlCol="0">
            <a:spAutoFit/>
          </a:bodyPr>
          <a:lstStyle/>
          <a:p>
            <a:r>
              <a:rPr lang="ko-KR" altLang="en-US" sz="1400" b="1" dirty="0" smtClean="0">
                <a:solidFill>
                  <a:schemeClr val="accent1">
                    <a:lumMod val="50000"/>
                  </a:schemeClr>
                </a:solidFill>
              </a:rPr>
              <a:t>미완의 바다</a:t>
            </a:r>
            <a:endParaRPr lang="ko-KR" altLang="en-US" sz="1400" b="1" dirty="0">
              <a:solidFill>
                <a:schemeClr val="accent1">
                  <a:lumMod val="50000"/>
                </a:schemeClr>
              </a:solidFill>
            </a:endParaRPr>
          </a:p>
        </p:txBody>
      </p:sp>
    </p:spTree>
    <p:extLst>
      <p:ext uri="{BB962C8B-B14F-4D97-AF65-F5344CB8AC3E}">
        <p14:creationId xmlns:p14="http://schemas.microsoft.com/office/powerpoint/2010/main" val="268310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P spid="18" grpId="0"/>
      <p:bldP spid="19" grpId="0"/>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tatic.wixstatic.com/media/a2b6da_dc8bb651c7834d0bbd878106231afe01.jpg"/>
          <p:cNvPicPr>
            <a:picLocks noChangeAspect="1" noChangeArrowheads="1"/>
          </p:cNvPicPr>
          <p:nvPr/>
        </p:nvPicPr>
        <p:blipFill>
          <a:blip r:embed="rId2" cstate="print"/>
          <a:srcRect/>
          <a:stretch>
            <a:fillRect/>
          </a:stretch>
        </p:blipFill>
        <p:spPr bwMode="auto">
          <a:xfrm>
            <a:off x="390698" y="4436684"/>
            <a:ext cx="3580257" cy="2126672"/>
          </a:xfrm>
          <a:prstGeom prst="rect">
            <a:avLst/>
          </a:prstGeom>
          <a:noFill/>
        </p:spPr>
      </p:pic>
      <p:sp>
        <p:nvSpPr>
          <p:cNvPr id="2" name="TextBox 1"/>
          <p:cNvSpPr txBox="1"/>
          <p:nvPr/>
        </p:nvSpPr>
        <p:spPr>
          <a:xfrm>
            <a:off x="4114799" y="2391284"/>
            <a:ext cx="4530436" cy="954107"/>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2013</a:t>
            </a:r>
            <a:r>
              <a:rPr lang="ko-KR" altLang="en-US" sz="1400" dirty="0">
                <a:latin typeface="HY견명조" panose="02030600000101010101" pitchFamily="18" charset="-127"/>
                <a:ea typeface="HY견명조" panose="02030600000101010101" pitchFamily="18" charset="-127"/>
              </a:rPr>
              <a:t>년 중국은 도련선</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島連線</a:t>
            </a:r>
            <a:r>
              <a:rPr lang="en-US" altLang="ko-KR" sz="1400" dirty="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전략</a:t>
            </a:r>
            <a:endParaRPr lang="en-US" altLang="ko-KR" sz="1400" dirty="0" smtClean="0">
              <a:latin typeface="HY견명조" panose="02030600000101010101" pitchFamily="18" charset="-127"/>
              <a:ea typeface="HY견명조" panose="02030600000101010101" pitchFamily="18" charset="-127"/>
            </a:endParaRPr>
          </a:p>
          <a:p>
            <a:pPr algn="just" fontAlgn="base"/>
            <a:r>
              <a:rPr lang="en-US" altLang="ko-KR"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제</a:t>
            </a:r>
            <a:r>
              <a:rPr lang="en-US" altLang="ko-KR" sz="1400" dirty="0" smtClean="0">
                <a:latin typeface="HY견명조" panose="02030600000101010101" pitchFamily="18" charset="-127"/>
                <a:ea typeface="HY견명조" panose="02030600000101010101" pitchFamily="18" charset="-127"/>
              </a:rPr>
              <a:t>1</a:t>
            </a:r>
            <a:r>
              <a:rPr lang="ko-KR" altLang="en-US" sz="1400" dirty="0" smtClean="0">
                <a:latin typeface="HY견명조" panose="02030600000101010101" pitchFamily="18" charset="-127"/>
                <a:ea typeface="HY견명조" panose="02030600000101010101" pitchFamily="18" charset="-127"/>
              </a:rPr>
              <a:t>선 </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오키나와와 대만</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남중국해를 연결하는 </a:t>
            </a:r>
            <a:r>
              <a:rPr lang="ko-KR" altLang="en-US" sz="1400" dirty="0" smtClean="0">
                <a:latin typeface="HY견명조" panose="02030600000101010101" pitchFamily="18" charset="-127"/>
                <a:ea typeface="HY견명조" panose="02030600000101010101" pitchFamily="18" charset="-127"/>
              </a:rPr>
              <a:t>선</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제</a:t>
            </a:r>
            <a:r>
              <a:rPr lang="en-US" altLang="ko-KR" sz="1400" dirty="0" smtClean="0">
                <a:latin typeface="HY견명조" panose="02030600000101010101" pitchFamily="18" charset="-127"/>
                <a:ea typeface="HY견명조" panose="02030600000101010101" pitchFamily="18" charset="-127"/>
              </a:rPr>
              <a:t>2</a:t>
            </a:r>
            <a:r>
              <a:rPr lang="ko-KR" altLang="en-US" sz="1400" dirty="0" smtClean="0">
                <a:latin typeface="HY견명조" panose="02030600000101010101" pitchFamily="18" charset="-127"/>
                <a:ea typeface="HY견명조" panose="02030600000101010101" pitchFamily="18" charset="-127"/>
              </a:rPr>
              <a:t>선 </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사이판과 괌</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인도네시아를 연결하는 </a:t>
            </a:r>
            <a:r>
              <a:rPr lang="ko-KR" altLang="en-US" sz="1400" dirty="0" smtClean="0">
                <a:latin typeface="HY견명조" panose="02030600000101010101" pitchFamily="18" charset="-127"/>
                <a:ea typeface="HY견명조" panose="02030600000101010101" pitchFamily="18" charset="-127"/>
              </a:rPr>
              <a:t>선</a:t>
            </a:r>
            <a:r>
              <a:rPr lang="en-US" altLang="ko-KR"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자국의 </a:t>
            </a:r>
            <a:r>
              <a:rPr lang="ko-KR" altLang="en-US" sz="1400" dirty="0" err="1">
                <a:latin typeface="HY견명조" panose="02030600000101010101" pitchFamily="18" charset="-127"/>
                <a:ea typeface="HY견명조" panose="02030600000101010101" pitchFamily="18" charset="-127"/>
              </a:rPr>
              <a:t>이익선과</a:t>
            </a:r>
            <a:r>
              <a:rPr lang="ko-KR" altLang="en-US" sz="1400" dirty="0">
                <a:latin typeface="HY견명조" panose="02030600000101010101" pitchFamily="18" charset="-127"/>
                <a:ea typeface="HY견명조" panose="02030600000101010101" pitchFamily="18" charset="-127"/>
              </a:rPr>
              <a:t> 무역로 확보가 </a:t>
            </a:r>
            <a:r>
              <a:rPr lang="ko-KR" altLang="en-US" sz="1400" dirty="0" smtClean="0">
                <a:latin typeface="HY견명조" panose="02030600000101010101" pitchFamily="18" charset="-127"/>
                <a:ea typeface="HY견명조" panose="02030600000101010101" pitchFamily="18" charset="-127"/>
              </a:rPr>
              <a:t>목표</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12" name="TextBox 11"/>
          <p:cNvSpPr txBox="1"/>
          <p:nvPr/>
        </p:nvSpPr>
        <p:spPr>
          <a:xfrm>
            <a:off x="4114799" y="1588708"/>
            <a:ext cx="4530436" cy="738664"/>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2010</a:t>
            </a:r>
            <a:r>
              <a:rPr lang="ko-KR" altLang="en-US" sz="1400" dirty="0">
                <a:latin typeface="HY견명조" panose="02030600000101010101" pitchFamily="18" charset="-127"/>
                <a:ea typeface="HY견명조" panose="02030600000101010101" pitchFamily="18" charset="-127"/>
              </a:rPr>
              <a:t>년 중국 </a:t>
            </a:r>
            <a:r>
              <a:rPr lang="en-US" altLang="ko-KR" sz="1400" dirty="0">
                <a:latin typeface="HY견명조" panose="02030600000101010101" pitchFamily="18" charset="-127"/>
                <a:ea typeface="HY견명조" panose="02030600000101010101" pitchFamily="18" charset="-127"/>
              </a:rPr>
              <a:t>&lt;</a:t>
            </a:r>
            <a:r>
              <a:rPr lang="ko-KR" altLang="en-US" sz="1400" dirty="0">
                <a:latin typeface="HY견명조" panose="02030600000101010101" pitchFamily="18" charset="-127"/>
                <a:ea typeface="HY견명조" panose="02030600000101010101" pitchFamily="18" charset="-127"/>
              </a:rPr>
              <a:t>중국해양발전보고</a:t>
            </a:r>
            <a:r>
              <a:rPr lang="en-US" altLang="ko-KR" sz="1400" dirty="0">
                <a:latin typeface="HY견명조" panose="02030600000101010101" pitchFamily="18" charset="-127"/>
                <a:ea typeface="HY견명조" panose="02030600000101010101" pitchFamily="18" charset="-127"/>
              </a:rPr>
              <a:t>&gt; “</a:t>
            </a:r>
            <a:r>
              <a:rPr lang="ko-KR" altLang="en-US" sz="1400" dirty="0">
                <a:latin typeface="HY견명조" panose="02030600000101010101" pitchFamily="18" charset="-127"/>
                <a:ea typeface="HY견명조" panose="02030600000101010101" pitchFamily="18" charset="-127"/>
              </a:rPr>
              <a:t>해양 파워의 구축은 </a:t>
            </a:r>
            <a:r>
              <a:rPr lang="en-US" altLang="ko-KR" sz="1400" dirty="0">
                <a:latin typeface="HY견명조" panose="02030600000101010101" pitchFamily="18" charset="-127"/>
                <a:ea typeface="HY견명조" panose="02030600000101010101" pitchFamily="18" charset="-127"/>
              </a:rPr>
              <a:t>21</a:t>
            </a:r>
            <a:r>
              <a:rPr lang="ko-KR" altLang="en-US" sz="1400" dirty="0">
                <a:latin typeface="HY견명조" panose="02030600000101010101" pitchFamily="18" charset="-127"/>
                <a:ea typeface="HY견명조" panose="02030600000101010101" pitchFamily="18" charset="-127"/>
              </a:rPr>
              <a:t>세기 중국의 역사적 책무이며 향후 </a:t>
            </a:r>
            <a:r>
              <a:rPr lang="en-US" altLang="ko-KR" sz="1400" dirty="0">
                <a:latin typeface="HY견명조" panose="02030600000101010101" pitchFamily="18" charset="-127"/>
                <a:ea typeface="HY견명조" panose="02030600000101010101" pitchFamily="18" charset="-127"/>
              </a:rPr>
              <a:t>10</a:t>
            </a:r>
            <a:r>
              <a:rPr lang="ko-KR" altLang="en-US" sz="1400" dirty="0">
                <a:latin typeface="HY견명조" panose="02030600000101010101" pitchFamily="18" charset="-127"/>
                <a:ea typeface="HY견명조" panose="02030600000101010101" pitchFamily="18" charset="-127"/>
              </a:rPr>
              <a:t>년은 이 임무를 실현하는 역사적 단계가 될 것”</a:t>
            </a:r>
          </a:p>
        </p:txBody>
      </p:sp>
      <p:sp>
        <p:nvSpPr>
          <p:cNvPr id="13" name="TextBox 12"/>
          <p:cNvSpPr txBox="1"/>
          <p:nvPr/>
        </p:nvSpPr>
        <p:spPr>
          <a:xfrm>
            <a:off x="4114799" y="1176201"/>
            <a:ext cx="2273531" cy="307777"/>
          </a:xfrm>
          <a:prstGeom prst="rect">
            <a:avLst/>
          </a:prstGeom>
          <a:noFill/>
        </p:spPr>
        <p:txBody>
          <a:bodyPr wrap="square" rtlCol="0">
            <a:spAutoFit/>
          </a:bodyPr>
          <a:lstStyle/>
          <a:p>
            <a:r>
              <a:rPr lang="ko-KR" altLang="en-US" sz="1400" dirty="0" smtClean="0"/>
              <a:t>중국 </a:t>
            </a:r>
            <a:r>
              <a:rPr lang="ko-KR" altLang="en-US" sz="1400" dirty="0" err="1" smtClean="0">
                <a:solidFill>
                  <a:srgbClr val="FF0000"/>
                </a:solidFill>
              </a:rPr>
              <a:t>대국굴기</a:t>
            </a:r>
            <a:endParaRPr lang="ko-KR" altLang="en-US" sz="1400" dirty="0">
              <a:solidFill>
                <a:srgbClr val="FF0000"/>
              </a:solidFill>
            </a:endParaRPr>
          </a:p>
        </p:txBody>
      </p:sp>
      <p:sp>
        <p:nvSpPr>
          <p:cNvPr id="14" name="TextBox 13"/>
          <p:cNvSpPr txBox="1"/>
          <p:nvPr/>
        </p:nvSpPr>
        <p:spPr>
          <a:xfrm>
            <a:off x="4123113" y="3449599"/>
            <a:ext cx="4530437" cy="523220"/>
          </a:xfrm>
          <a:prstGeom prst="rect">
            <a:avLst/>
          </a:prstGeom>
          <a:noFill/>
        </p:spPr>
        <p:txBody>
          <a:bodyPr wrap="square" rtlCol="0">
            <a:spAutoFit/>
          </a:bodyPr>
          <a:lstStyle/>
          <a:p>
            <a:pPr algn="just"/>
            <a:r>
              <a:rPr lang="ko-KR" altLang="en-US" sz="1400" dirty="0" smtClean="0">
                <a:latin typeface="HY견명조" panose="02030600000101010101" pitchFamily="18" charset="-127"/>
                <a:ea typeface="HY견명조" panose="02030600000101010101" pitchFamily="18" charset="-127"/>
              </a:rPr>
              <a:t>중국의 </a:t>
            </a:r>
            <a:r>
              <a:rPr lang="ko-KR" altLang="en-US" sz="1400" dirty="0">
                <a:latin typeface="HY견명조" panose="02030600000101010101" pitchFamily="18" charset="-127"/>
                <a:ea typeface="HY견명조" panose="02030600000101010101" pitchFamily="18" charset="-127"/>
              </a:rPr>
              <a:t>제</a:t>
            </a:r>
            <a:r>
              <a:rPr lang="en-US" altLang="ko-KR" sz="1400" dirty="0">
                <a:latin typeface="HY견명조" panose="02030600000101010101" pitchFamily="18" charset="-127"/>
                <a:ea typeface="HY견명조" panose="02030600000101010101" pitchFamily="18" charset="-127"/>
              </a:rPr>
              <a:t>1</a:t>
            </a:r>
            <a:r>
              <a:rPr lang="ko-KR" altLang="en-US" sz="1400" dirty="0" err="1">
                <a:latin typeface="HY견명조" panose="02030600000101010101" pitchFamily="18" charset="-127"/>
                <a:ea typeface="HY견명조" panose="02030600000101010101" pitchFamily="18" charset="-127"/>
              </a:rPr>
              <a:t>도련선은</a:t>
            </a:r>
            <a:r>
              <a:rPr lang="ko-KR" altLang="en-US" sz="1400" dirty="0">
                <a:latin typeface="HY견명조" panose="02030600000101010101" pitchFamily="18" charset="-127"/>
                <a:ea typeface="HY견명조" panose="02030600000101010101" pitchFamily="18" charset="-127"/>
              </a:rPr>
              <a:t> 냉전시기 미국의 사회주의세력 </a:t>
            </a:r>
            <a:r>
              <a:rPr lang="ko-KR" altLang="en-US" sz="1400" dirty="0" err="1">
                <a:latin typeface="HY견명조" panose="02030600000101010101" pitchFamily="18" charset="-127"/>
                <a:ea typeface="HY견명조" panose="02030600000101010101" pitchFamily="18" charset="-127"/>
              </a:rPr>
              <a:t>봉쇄선이자</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일본의 </a:t>
            </a:r>
            <a:r>
              <a:rPr lang="ko-KR" altLang="en-US" sz="1400" dirty="0" err="1">
                <a:latin typeface="HY견명조" panose="02030600000101010101" pitchFamily="18" charset="-127"/>
                <a:ea typeface="HY견명조" panose="02030600000101010101" pitchFamily="18" charset="-127"/>
              </a:rPr>
              <a:t>주권선과</a:t>
            </a:r>
            <a:r>
              <a:rPr lang="ko-KR" altLang="en-US"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일치</a:t>
            </a:r>
            <a:r>
              <a:rPr lang="en-US" altLang="ko-KR" sz="1400" dirty="0" smtClean="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5" name="TextBox 14"/>
          <p:cNvSpPr txBox="1"/>
          <p:nvPr/>
        </p:nvSpPr>
        <p:spPr>
          <a:xfrm>
            <a:off x="4123113" y="4597307"/>
            <a:ext cx="4640117" cy="523220"/>
          </a:xfrm>
          <a:prstGeom prst="rect">
            <a:avLst/>
          </a:prstGeom>
          <a:noFill/>
        </p:spPr>
        <p:txBody>
          <a:bodyPr wrap="square" rtlCol="0">
            <a:spAutoFit/>
          </a:bodyPr>
          <a:lstStyle/>
          <a:p>
            <a:pPr algn="just"/>
            <a:r>
              <a:rPr lang="ko-KR" altLang="en-US" sz="1400" dirty="0">
                <a:latin typeface="HY견명조" panose="02030600000101010101" pitchFamily="18" charset="-127"/>
                <a:ea typeface="HY견명조" panose="02030600000101010101" pitchFamily="18" charset="-127"/>
              </a:rPr>
              <a:t>러시아의 </a:t>
            </a:r>
            <a:r>
              <a:rPr lang="ko-KR" altLang="en-US" sz="1400" dirty="0" err="1">
                <a:latin typeface="HY견명조" panose="02030600000101010101" pitchFamily="18" charset="-127"/>
                <a:ea typeface="HY견명조" panose="02030600000101010101" pitchFamily="18" charset="-127"/>
              </a:rPr>
              <a:t>군사벨트는</a:t>
            </a:r>
            <a:r>
              <a:rPr lang="ko-KR" altLang="en-US" sz="1400" dirty="0">
                <a:latin typeface="HY견명조" panose="02030600000101010101" pitchFamily="18" charset="-127"/>
                <a:ea typeface="HY견명조" panose="02030600000101010101" pitchFamily="18" charset="-127"/>
              </a:rPr>
              <a:t> 블라디보스톡과 나진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그리고 베트남 중부의 </a:t>
            </a:r>
            <a:r>
              <a:rPr lang="ko-KR" altLang="en-US" sz="1400" dirty="0" err="1">
                <a:latin typeface="HY견명조" panose="02030600000101010101" pitchFamily="18" charset="-127"/>
                <a:ea typeface="HY견명조" panose="02030600000101010101" pitchFamily="18" charset="-127"/>
              </a:rPr>
              <a:t>깜라인만으로</a:t>
            </a:r>
            <a:r>
              <a:rPr lang="ko-KR" altLang="en-US" sz="1400" dirty="0">
                <a:latin typeface="HY견명조" panose="02030600000101010101" pitchFamily="18" charset="-127"/>
                <a:ea typeface="HY견명조" panose="02030600000101010101" pitchFamily="18" charset="-127"/>
              </a:rPr>
              <a:t> 연결</a:t>
            </a:r>
          </a:p>
        </p:txBody>
      </p:sp>
      <p:sp>
        <p:nvSpPr>
          <p:cNvPr id="16" name="TextBox 15"/>
          <p:cNvSpPr txBox="1"/>
          <p:nvPr/>
        </p:nvSpPr>
        <p:spPr>
          <a:xfrm>
            <a:off x="4123113" y="4023453"/>
            <a:ext cx="4530436" cy="523220"/>
          </a:xfrm>
          <a:prstGeom prst="rect">
            <a:avLst/>
          </a:prstGeom>
          <a:noFill/>
        </p:spPr>
        <p:txBody>
          <a:bodyPr wrap="square" rtlCol="0">
            <a:spAutoFit/>
          </a:bodyPr>
          <a:lstStyle/>
          <a:p>
            <a:pPr algn="just"/>
            <a:r>
              <a:rPr lang="ko-KR" altLang="en-US" sz="1400" dirty="0">
                <a:latin typeface="HY견명조" panose="02030600000101010101" pitchFamily="18" charset="-127"/>
                <a:ea typeface="HY견명조" panose="02030600000101010101" pitchFamily="18" charset="-127"/>
              </a:rPr>
              <a:t>북한의 청진은 스리랑카 콜롬보 항 등 중국이 추진하고 있는 진주목걸이 전략의 동쪽 핵이다</a:t>
            </a:r>
          </a:p>
        </p:txBody>
      </p:sp>
      <p:sp>
        <p:nvSpPr>
          <p:cNvPr id="18" name="TextBox 17"/>
          <p:cNvSpPr txBox="1"/>
          <p:nvPr/>
        </p:nvSpPr>
        <p:spPr>
          <a:xfrm>
            <a:off x="4114799" y="5171161"/>
            <a:ext cx="4530436" cy="523220"/>
          </a:xfrm>
          <a:prstGeom prst="rect">
            <a:avLst/>
          </a:prstGeom>
          <a:noFill/>
        </p:spPr>
        <p:txBody>
          <a:bodyPr wrap="square" rtlCol="0">
            <a:spAutoFit/>
          </a:bodyPr>
          <a:lstStyle/>
          <a:p>
            <a:pPr algn="just"/>
            <a:r>
              <a:rPr lang="ko-KR" altLang="en-US" sz="1400" dirty="0">
                <a:latin typeface="HY견명조" panose="02030600000101010101" pitchFamily="18" charset="-127"/>
                <a:ea typeface="HY견명조" panose="02030600000101010101" pitchFamily="18" charset="-127"/>
              </a:rPr>
              <a:t>시진핑 주석의 </a:t>
            </a:r>
            <a:r>
              <a:rPr lang="ko-KR" altLang="en-US" sz="1400" dirty="0" err="1">
                <a:latin typeface="HY견명조" panose="02030600000101010101" pitchFamily="18" charset="-127"/>
                <a:ea typeface="HY견명조" panose="02030600000101010101" pitchFamily="18" charset="-127"/>
              </a:rPr>
              <a:t>국정철학은</a:t>
            </a:r>
            <a:r>
              <a:rPr lang="ko-KR" altLang="en-US"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중국몽</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夢</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과 일대일로</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一帶一路</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
        <p:nvSpPr>
          <p:cNvPr id="19" name="TextBox 18"/>
          <p:cNvSpPr txBox="1"/>
          <p:nvPr/>
        </p:nvSpPr>
        <p:spPr>
          <a:xfrm>
            <a:off x="4123113" y="5694218"/>
            <a:ext cx="4640117" cy="738664"/>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동북지역과 한반도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동해와 태평양으로 나가는 동진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東進</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과 중앙아시아와 유럽으로 나아가는 서출</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西出</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무려 </a:t>
            </a:r>
            <a:r>
              <a:rPr lang="en-US" altLang="ko-KR" sz="1400" dirty="0">
                <a:latin typeface="HY견명조" panose="02030600000101010101" pitchFamily="18" charset="-127"/>
                <a:ea typeface="HY견명조" panose="02030600000101010101" pitchFamily="18" charset="-127"/>
              </a:rPr>
              <a:t>30</a:t>
            </a:r>
            <a:r>
              <a:rPr lang="ko-KR" altLang="en-US" sz="1400" dirty="0">
                <a:latin typeface="HY견명조" panose="02030600000101010101" pitchFamily="18" charset="-127"/>
                <a:ea typeface="HY견명조" panose="02030600000101010101" pitchFamily="18" charset="-127"/>
              </a:rPr>
              <a:t>개국에 이르는 </a:t>
            </a:r>
            <a:r>
              <a:rPr lang="ko-KR" altLang="en-US" sz="1400" dirty="0" smtClean="0">
                <a:latin typeface="HY견명조" panose="02030600000101010101" pitchFamily="18" charset="-127"/>
                <a:ea typeface="HY견명조" panose="02030600000101010101" pitchFamily="18" charset="-127"/>
              </a:rPr>
              <a:t>복합네트워크</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pic>
        <p:nvPicPr>
          <p:cNvPr id="20" name="그림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98" y="1248784"/>
            <a:ext cx="3580257" cy="3208505"/>
          </a:xfrm>
          <a:prstGeom prst="rect">
            <a:avLst/>
          </a:prstGeom>
        </p:spPr>
      </p:pic>
      <p:pic>
        <p:nvPicPr>
          <p:cNvPr id="17" name="그림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21" name="TextBox 20"/>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미래</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22" name="TextBox 21"/>
          <p:cNvSpPr txBox="1"/>
          <p:nvPr/>
        </p:nvSpPr>
        <p:spPr>
          <a:xfrm>
            <a:off x="1064029" y="926209"/>
            <a:ext cx="1978430" cy="307777"/>
          </a:xfrm>
          <a:prstGeom prst="rect">
            <a:avLst/>
          </a:prstGeom>
          <a:noFill/>
        </p:spPr>
        <p:txBody>
          <a:bodyPr wrap="square" rtlCol="0">
            <a:spAutoFit/>
          </a:bodyPr>
          <a:lstStyle/>
          <a:p>
            <a:r>
              <a:rPr lang="ko-KR" altLang="en-US" sz="1400" b="1" dirty="0" smtClean="0">
                <a:solidFill>
                  <a:schemeClr val="accent1">
                    <a:lumMod val="50000"/>
                  </a:schemeClr>
                </a:solidFill>
              </a:rPr>
              <a:t>미완의 바다</a:t>
            </a:r>
            <a:endParaRPr lang="ko-KR" altLang="en-US" sz="1400" b="1" dirty="0">
              <a:solidFill>
                <a:schemeClr val="accent1">
                  <a:lumMod val="50000"/>
                </a:schemeClr>
              </a:solidFill>
            </a:endParaRPr>
          </a:p>
        </p:txBody>
      </p:sp>
    </p:spTree>
    <p:extLst>
      <p:ext uri="{BB962C8B-B14F-4D97-AF65-F5344CB8AC3E}">
        <p14:creationId xmlns:p14="http://schemas.microsoft.com/office/powerpoint/2010/main" val="291024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1000"/>
                                        <p:tgtEl>
                                          <p:spTgt spid="19"/>
                                        </p:tgtEl>
                                      </p:cBhvr>
                                    </p:animEffect>
                                    <p:anim calcmode="lin" valueType="num">
                                      <p:cBhvr>
                                        <p:cTn id="66" dur="1000" fill="hold"/>
                                        <p:tgtEl>
                                          <p:spTgt spid="19"/>
                                        </p:tgtEl>
                                        <p:attrNameLst>
                                          <p:attrName>ppt_x</p:attrName>
                                        </p:attrNameLst>
                                      </p:cBhvr>
                                      <p:tavLst>
                                        <p:tav tm="0">
                                          <p:val>
                                            <p:strVal val="#ppt_x"/>
                                          </p:val>
                                        </p:tav>
                                        <p:tav tm="100000">
                                          <p:val>
                                            <p:strVal val="#ppt_x"/>
                                          </p:val>
                                        </p:tav>
                                      </p:tavLst>
                                    </p:anim>
                                    <p:anim calcmode="lin" valueType="num">
                                      <p:cBhvr>
                                        <p:cTn id="6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075" y="730133"/>
            <a:ext cx="8206744" cy="5471162"/>
          </a:xfrm>
          <a:prstGeom prst="rect">
            <a:avLst/>
          </a:prstGeom>
        </p:spPr>
      </p:pic>
      <p:sp>
        <p:nvSpPr>
          <p:cNvPr id="3" name="TextBox 2"/>
          <p:cNvSpPr txBox="1"/>
          <p:nvPr/>
        </p:nvSpPr>
        <p:spPr>
          <a:xfrm>
            <a:off x="5644342" y="1213658"/>
            <a:ext cx="2643447" cy="369332"/>
          </a:xfrm>
          <a:prstGeom prst="rect">
            <a:avLst/>
          </a:prstGeom>
          <a:noFill/>
        </p:spPr>
        <p:txBody>
          <a:bodyPr wrap="square" rtlCol="0">
            <a:spAutoFit/>
          </a:bodyPr>
          <a:lstStyle/>
          <a:p>
            <a:r>
              <a:rPr lang="ko-KR" altLang="en-US" dirty="0" smtClean="0">
                <a:solidFill>
                  <a:schemeClr val="accent1">
                    <a:lumMod val="50000"/>
                  </a:schemeClr>
                </a:solidFill>
                <a:latin typeface="HY견명조" panose="02030600000101010101" pitchFamily="18" charset="-127"/>
                <a:ea typeface="HY견명조" panose="02030600000101010101" pitchFamily="18" charset="-127"/>
              </a:rPr>
              <a:t>진실을 보라</a:t>
            </a:r>
            <a:endParaRPr lang="ko-KR" altLang="en-US" dirty="0">
              <a:solidFill>
                <a:schemeClr val="accent1">
                  <a:lumMod val="50000"/>
                </a:schemeClr>
              </a:solidFill>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35382943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934" y="975021"/>
            <a:ext cx="5112327" cy="5453148"/>
          </a:xfrm>
          <a:prstGeom prst="rect">
            <a:avLst/>
          </a:prstGeom>
        </p:spPr>
      </p:pic>
      <p:sp>
        <p:nvSpPr>
          <p:cNvPr id="10" name="TextBox 9"/>
          <p:cNvSpPr txBox="1"/>
          <p:nvPr/>
        </p:nvSpPr>
        <p:spPr>
          <a:xfrm>
            <a:off x="4513805" y="1314287"/>
            <a:ext cx="4197929" cy="276999"/>
          </a:xfrm>
          <a:prstGeom prst="rect">
            <a:avLst/>
          </a:prstGeom>
          <a:solidFill>
            <a:schemeClr val="accent2">
              <a:lumMod val="20000"/>
              <a:lumOff val="80000"/>
            </a:schemeClr>
          </a:solidFill>
        </p:spPr>
        <p:txBody>
          <a:bodyPr wrap="square" rtlCol="0">
            <a:spAutoFit/>
          </a:bodyPr>
          <a:lstStyle/>
          <a:p>
            <a:pPr algn="just" fontAlgn="base"/>
            <a:r>
              <a:rPr lang="en-US" altLang="ko-KR" sz="1200" dirty="0"/>
              <a:t>1982</a:t>
            </a:r>
            <a:r>
              <a:rPr lang="ko-KR" altLang="en-US" sz="1200" dirty="0"/>
              <a:t>년 유엔 해양법 협약 체결</a:t>
            </a:r>
            <a:r>
              <a:rPr lang="en-US" altLang="ko-KR" sz="1200" dirty="0"/>
              <a:t>. </a:t>
            </a:r>
            <a:r>
              <a:rPr lang="en-US" altLang="ko-KR" sz="1200" dirty="0" smtClean="0"/>
              <a:t>1982</a:t>
            </a:r>
            <a:r>
              <a:rPr lang="ko-KR" altLang="en-US" sz="1200" dirty="0"/>
              <a:t>년 역사교과서 왜곡 </a:t>
            </a:r>
            <a:r>
              <a:rPr lang="ko-KR" altLang="en-US" sz="1200" dirty="0" smtClean="0"/>
              <a:t>시작</a:t>
            </a:r>
            <a:r>
              <a:rPr lang="en-US" altLang="ko-KR" sz="1200" dirty="0" smtClean="0"/>
              <a:t> </a:t>
            </a:r>
            <a:r>
              <a:rPr lang="ko-KR" altLang="en-US" sz="1200" dirty="0" smtClean="0"/>
              <a:t> </a:t>
            </a:r>
            <a:endParaRPr lang="ko-KR" altLang="en-US" sz="1200" dirty="0"/>
          </a:p>
        </p:txBody>
      </p:sp>
      <p:sp>
        <p:nvSpPr>
          <p:cNvPr id="21" name="TextBox 20"/>
          <p:cNvSpPr txBox="1"/>
          <p:nvPr/>
        </p:nvSpPr>
        <p:spPr>
          <a:xfrm>
            <a:off x="5419895" y="3104745"/>
            <a:ext cx="3266902" cy="461665"/>
          </a:xfrm>
          <a:prstGeom prst="rect">
            <a:avLst/>
          </a:prstGeom>
          <a:solidFill>
            <a:schemeClr val="accent2">
              <a:lumMod val="20000"/>
              <a:lumOff val="80000"/>
            </a:schemeClr>
          </a:solidFill>
        </p:spPr>
        <p:txBody>
          <a:bodyPr wrap="square" rtlCol="0">
            <a:spAutoFit/>
          </a:bodyPr>
          <a:lstStyle/>
          <a:p>
            <a:pPr algn="just" fontAlgn="base"/>
            <a:r>
              <a:rPr lang="en-US" altLang="ko-KR" sz="1200" dirty="0"/>
              <a:t>2011</a:t>
            </a:r>
            <a:r>
              <a:rPr lang="ko-KR" altLang="en-US" sz="1200" dirty="0"/>
              <a:t>년 </a:t>
            </a:r>
            <a:r>
              <a:rPr lang="en-US" altLang="ko-KR" sz="1200" dirty="0"/>
              <a:t>8</a:t>
            </a:r>
            <a:r>
              <a:rPr lang="ko-KR" altLang="en-US" sz="1200" dirty="0"/>
              <a:t>월</a:t>
            </a:r>
            <a:r>
              <a:rPr lang="en-US" altLang="ko-KR" sz="1200" dirty="0"/>
              <a:t>. </a:t>
            </a:r>
            <a:r>
              <a:rPr lang="ko-KR" altLang="en-US" sz="1200" dirty="0"/>
              <a:t>미국 국무부</a:t>
            </a:r>
            <a:r>
              <a:rPr lang="en-US" altLang="ko-KR" sz="1200" dirty="0"/>
              <a:t>. “</a:t>
            </a:r>
            <a:r>
              <a:rPr lang="ko-KR" altLang="en-US" sz="1200" dirty="0"/>
              <a:t>미국정부는 ‘일본해’ 단독 표기를 인정한다</a:t>
            </a:r>
            <a:r>
              <a:rPr lang="en-US" altLang="ko-KR" sz="1200" dirty="0"/>
              <a:t>.” </a:t>
            </a:r>
            <a:r>
              <a:rPr lang="ko-KR" altLang="en-US" sz="1200" dirty="0"/>
              <a:t>공식 발표</a:t>
            </a:r>
            <a:r>
              <a:rPr lang="en-US" altLang="ko-KR" sz="1200" dirty="0"/>
              <a:t>. </a:t>
            </a:r>
            <a:endParaRPr lang="ko-KR" altLang="en-US" sz="1200" dirty="0"/>
          </a:p>
        </p:txBody>
      </p:sp>
      <p:sp>
        <p:nvSpPr>
          <p:cNvPr id="22" name="TextBox 21"/>
          <p:cNvSpPr txBox="1"/>
          <p:nvPr/>
        </p:nvSpPr>
        <p:spPr>
          <a:xfrm>
            <a:off x="5112325" y="4121516"/>
            <a:ext cx="3574472" cy="646331"/>
          </a:xfrm>
          <a:prstGeom prst="rect">
            <a:avLst/>
          </a:prstGeom>
          <a:solidFill>
            <a:schemeClr val="accent2">
              <a:lumMod val="20000"/>
              <a:lumOff val="80000"/>
            </a:schemeClr>
          </a:solidFill>
        </p:spPr>
        <p:txBody>
          <a:bodyPr wrap="square" rtlCol="0">
            <a:spAutoFit/>
          </a:bodyPr>
          <a:lstStyle/>
          <a:p>
            <a:pPr algn="just" fontAlgn="base"/>
            <a:r>
              <a:rPr lang="en-US" altLang="ko-KR" sz="1200" dirty="0"/>
              <a:t>2012</a:t>
            </a:r>
            <a:r>
              <a:rPr lang="ko-KR" altLang="en-US" sz="1200" dirty="0"/>
              <a:t>년 </a:t>
            </a:r>
            <a:r>
              <a:rPr lang="en-US" altLang="ko-KR" sz="1200" dirty="0"/>
              <a:t>9</a:t>
            </a:r>
            <a:r>
              <a:rPr lang="ko-KR" altLang="en-US" sz="1200" dirty="0"/>
              <a:t>월 </a:t>
            </a:r>
            <a:r>
              <a:rPr lang="en-US" altLang="ko-KR" sz="1200" dirty="0"/>
              <a:t>10</a:t>
            </a:r>
            <a:r>
              <a:rPr lang="ko-KR" altLang="en-US" sz="1200" dirty="0"/>
              <a:t>일</a:t>
            </a:r>
            <a:r>
              <a:rPr lang="en-US" altLang="ko-KR" sz="1200" dirty="0"/>
              <a:t>, </a:t>
            </a:r>
            <a:r>
              <a:rPr lang="ko-KR" altLang="en-US" sz="1200" dirty="0"/>
              <a:t>일본 정부 조어도 제도의 </a:t>
            </a:r>
            <a:r>
              <a:rPr lang="en-US" altLang="ko-KR" sz="1200" dirty="0"/>
              <a:t>5</a:t>
            </a:r>
            <a:r>
              <a:rPr lang="ko-KR" altLang="en-US" sz="1200" dirty="0"/>
              <a:t>개 무인도 중 </a:t>
            </a:r>
            <a:r>
              <a:rPr lang="en-US" altLang="ko-KR" sz="1200" dirty="0"/>
              <a:t>3</a:t>
            </a:r>
            <a:r>
              <a:rPr lang="ko-KR" altLang="en-US" sz="1200" dirty="0"/>
              <a:t>개 섬을 개인 소유자로부터 </a:t>
            </a:r>
            <a:r>
              <a:rPr lang="en-US" altLang="ko-KR" sz="1200" dirty="0"/>
              <a:t>20</a:t>
            </a:r>
            <a:r>
              <a:rPr lang="ko-KR" altLang="en-US" sz="1200" dirty="0"/>
              <a:t>억 </a:t>
            </a:r>
            <a:r>
              <a:rPr lang="en-US" altLang="ko-KR" sz="1200" dirty="0"/>
              <a:t>5,000</a:t>
            </a:r>
            <a:r>
              <a:rPr lang="ko-KR" altLang="en-US" sz="1200" dirty="0"/>
              <a:t>만 엔</a:t>
            </a:r>
            <a:r>
              <a:rPr lang="en-US" altLang="ko-KR" sz="1200" dirty="0"/>
              <a:t>(</a:t>
            </a:r>
            <a:r>
              <a:rPr lang="ko-KR" altLang="en-US" sz="1200" dirty="0"/>
              <a:t>한화 약</a:t>
            </a:r>
            <a:r>
              <a:rPr lang="en-US" altLang="ko-KR" sz="1200" dirty="0"/>
              <a:t>250</a:t>
            </a:r>
            <a:r>
              <a:rPr lang="ko-KR" altLang="en-US" sz="1200" dirty="0"/>
              <a:t>억 원</a:t>
            </a:r>
            <a:r>
              <a:rPr lang="en-US" altLang="ko-KR" sz="1200" dirty="0"/>
              <a:t>)</a:t>
            </a:r>
            <a:r>
              <a:rPr lang="ko-KR" altLang="en-US" sz="1200" dirty="0"/>
              <a:t>에 매입하고 ‘</a:t>
            </a:r>
            <a:r>
              <a:rPr lang="ko-KR" altLang="en-US" sz="1200" dirty="0" err="1"/>
              <a:t>국유화’공식</a:t>
            </a:r>
            <a:r>
              <a:rPr lang="ko-KR" altLang="en-US" sz="1200" dirty="0"/>
              <a:t> 결정</a:t>
            </a:r>
            <a:r>
              <a:rPr lang="en-US" altLang="ko-KR" sz="1200" dirty="0"/>
              <a:t>.</a:t>
            </a:r>
            <a:endParaRPr lang="ko-KR" altLang="en-US" sz="1200" dirty="0"/>
          </a:p>
        </p:txBody>
      </p:sp>
      <p:sp>
        <p:nvSpPr>
          <p:cNvPr id="23" name="TextBox 22"/>
          <p:cNvSpPr txBox="1"/>
          <p:nvPr/>
        </p:nvSpPr>
        <p:spPr>
          <a:xfrm>
            <a:off x="1034934" y="2271764"/>
            <a:ext cx="1438102" cy="307777"/>
          </a:xfrm>
          <a:prstGeom prst="rect">
            <a:avLst/>
          </a:prstGeom>
          <a:noFill/>
        </p:spPr>
        <p:txBody>
          <a:bodyPr wrap="square" rtlCol="0">
            <a:spAutoFit/>
          </a:bodyPr>
          <a:lstStyle/>
          <a:p>
            <a:r>
              <a:rPr lang="ko-KR" altLang="en-US" sz="1400" dirty="0" smtClean="0"/>
              <a:t>일본</a:t>
            </a:r>
            <a:endParaRPr lang="ko-KR" altLang="en-US" sz="1400" dirty="0"/>
          </a:p>
        </p:txBody>
      </p:sp>
      <p:sp>
        <p:nvSpPr>
          <p:cNvPr id="24" name="TextBox 23"/>
          <p:cNvSpPr txBox="1"/>
          <p:nvPr/>
        </p:nvSpPr>
        <p:spPr>
          <a:xfrm>
            <a:off x="1034934" y="2877219"/>
            <a:ext cx="2618509" cy="276999"/>
          </a:xfrm>
          <a:prstGeom prst="rect">
            <a:avLst/>
          </a:prstGeom>
          <a:noFill/>
        </p:spPr>
        <p:txBody>
          <a:bodyPr wrap="square" rtlCol="0">
            <a:spAutoFit/>
          </a:bodyPr>
          <a:lstStyle/>
          <a:p>
            <a:pPr algn="just" fontAlgn="base"/>
            <a:r>
              <a:rPr lang="ko-KR" altLang="en-US" sz="1200" dirty="0">
                <a:solidFill>
                  <a:srgbClr val="FF0000"/>
                </a:solidFill>
              </a:rPr>
              <a:t>동해를 통해 대륙으로 진출하는 꿈</a:t>
            </a:r>
            <a:r>
              <a:rPr lang="en-US" altLang="ko-KR" sz="1200" dirty="0">
                <a:solidFill>
                  <a:srgbClr val="FF0000"/>
                </a:solidFill>
              </a:rPr>
              <a:t>. </a:t>
            </a:r>
          </a:p>
        </p:txBody>
      </p:sp>
      <p:sp>
        <p:nvSpPr>
          <p:cNvPr id="25" name="TextBox 24"/>
          <p:cNvSpPr txBox="1"/>
          <p:nvPr/>
        </p:nvSpPr>
        <p:spPr>
          <a:xfrm>
            <a:off x="4677329" y="4905510"/>
            <a:ext cx="4009468" cy="1384995"/>
          </a:xfrm>
          <a:prstGeom prst="rect">
            <a:avLst/>
          </a:prstGeom>
          <a:solidFill>
            <a:schemeClr val="accent6">
              <a:lumMod val="60000"/>
              <a:lumOff val="40000"/>
            </a:schemeClr>
          </a:solidFill>
          <a:ln>
            <a:solidFill>
              <a:schemeClr val="accent6">
                <a:lumMod val="20000"/>
                <a:lumOff val="80000"/>
              </a:schemeClr>
            </a:solidFill>
          </a:ln>
        </p:spPr>
        <p:txBody>
          <a:bodyPr wrap="square" rtlCol="0">
            <a:spAutoFit/>
          </a:bodyPr>
          <a:lstStyle/>
          <a:p>
            <a:pPr algn="just" fontAlgn="base"/>
            <a:r>
              <a:rPr lang="ko-KR" altLang="en-US" sz="1200" dirty="0" smtClean="0"/>
              <a:t>서일본개발계획은 </a:t>
            </a:r>
            <a:r>
              <a:rPr lang="ko-KR" altLang="en-US" sz="1200" dirty="0"/>
              <a:t>이 지역을 녹색성장 산업의 생산기지로 만든다는 </a:t>
            </a:r>
            <a:r>
              <a:rPr lang="ko-KR" altLang="en-US" sz="1200" dirty="0" smtClean="0"/>
              <a:t>것</a:t>
            </a:r>
            <a:r>
              <a:rPr lang="en-US" altLang="ko-KR" sz="1200" dirty="0" smtClean="0"/>
              <a:t>. </a:t>
            </a:r>
          </a:p>
          <a:p>
            <a:pPr algn="just" fontAlgn="base"/>
            <a:r>
              <a:rPr lang="ko-KR" altLang="en-US" sz="1200" dirty="0" smtClean="0"/>
              <a:t>일본의 </a:t>
            </a:r>
            <a:r>
              <a:rPr lang="ko-KR" altLang="en-US" sz="1200" dirty="0" err="1"/>
              <a:t>환동해</a:t>
            </a:r>
            <a:r>
              <a:rPr lang="ko-KR" altLang="en-US" sz="1200" dirty="0"/>
              <a:t> 역내 교역 비중은 </a:t>
            </a:r>
            <a:r>
              <a:rPr lang="en-US" altLang="ko-KR" sz="1200" dirty="0"/>
              <a:t>1994</a:t>
            </a:r>
            <a:r>
              <a:rPr lang="ko-KR" altLang="en-US" sz="1200" dirty="0"/>
              <a:t>년 </a:t>
            </a:r>
            <a:r>
              <a:rPr lang="en-US" altLang="ko-KR" sz="1200" dirty="0"/>
              <a:t>14%</a:t>
            </a:r>
            <a:r>
              <a:rPr lang="ko-KR" altLang="en-US" sz="1200" dirty="0"/>
              <a:t>에서 </a:t>
            </a:r>
            <a:r>
              <a:rPr lang="en-US" altLang="ko-KR" sz="1200" dirty="0"/>
              <a:t>2014</a:t>
            </a:r>
            <a:r>
              <a:rPr lang="ko-KR" altLang="en-US" sz="1200" dirty="0"/>
              <a:t>년 </a:t>
            </a:r>
            <a:r>
              <a:rPr lang="en-US" altLang="ko-KR" sz="1200" dirty="0"/>
              <a:t>29.7%</a:t>
            </a:r>
            <a:r>
              <a:rPr lang="ko-KR" altLang="en-US" sz="1200" dirty="0"/>
              <a:t>로 크게 늘었다</a:t>
            </a:r>
            <a:r>
              <a:rPr lang="en-US" altLang="ko-KR" sz="1200" dirty="0"/>
              <a:t>. </a:t>
            </a:r>
            <a:r>
              <a:rPr lang="ko-KR" altLang="en-US" sz="1200" dirty="0" err="1" smtClean="0"/>
              <a:t>돗토리</a:t>
            </a:r>
            <a:r>
              <a:rPr lang="en-US" altLang="ko-KR" sz="1200" dirty="0"/>
              <a:t>, </a:t>
            </a:r>
            <a:r>
              <a:rPr lang="ko-KR" altLang="en-US" sz="1200" dirty="0" err="1"/>
              <a:t>도야마</a:t>
            </a:r>
            <a:r>
              <a:rPr lang="en-US" altLang="ko-KR" sz="1200" dirty="0"/>
              <a:t>, </a:t>
            </a:r>
            <a:r>
              <a:rPr lang="ko-KR" altLang="en-US" sz="1200" dirty="0" err="1"/>
              <a:t>이시카와</a:t>
            </a:r>
            <a:r>
              <a:rPr lang="ko-KR" altLang="en-US" sz="1200" dirty="0"/>
              <a:t> 등이 적극적인 </a:t>
            </a:r>
            <a:r>
              <a:rPr lang="ko-KR" altLang="en-US" sz="1200" dirty="0" smtClean="0"/>
              <a:t>관심</a:t>
            </a:r>
            <a:endParaRPr lang="en-US" altLang="ko-KR" sz="1200" dirty="0" smtClean="0"/>
          </a:p>
          <a:p>
            <a:pPr algn="just" fontAlgn="base"/>
            <a:r>
              <a:rPr lang="en-US" altLang="ko-KR" sz="1200" dirty="0" smtClean="0"/>
              <a:t> </a:t>
            </a:r>
            <a:r>
              <a:rPr lang="en-US" altLang="ko-KR" sz="1200" dirty="0"/>
              <a:t>2014</a:t>
            </a:r>
            <a:r>
              <a:rPr lang="ko-KR" altLang="en-US" sz="1200" dirty="0"/>
              <a:t>년 </a:t>
            </a:r>
            <a:r>
              <a:rPr lang="ko-KR" altLang="en-US" sz="1200" dirty="0" err="1"/>
              <a:t>마이즈루∼교토간</a:t>
            </a:r>
            <a:r>
              <a:rPr lang="ko-KR" altLang="en-US" sz="1200" dirty="0"/>
              <a:t> 고속도로가 </a:t>
            </a:r>
            <a:r>
              <a:rPr lang="ko-KR" altLang="en-US" sz="1200" dirty="0" smtClean="0"/>
              <a:t>개통</a:t>
            </a:r>
            <a:endParaRPr lang="en-US" altLang="ko-KR" sz="1200" dirty="0" smtClean="0"/>
          </a:p>
          <a:p>
            <a:pPr algn="just" fontAlgn="base"/>
            <a:r>
              <a:rPr lang="en-US" altLang="ko-KR" sz="1200" dirty="0" smtClean="0"/>
              <a:t> </a:t>
            </a:r>
            <a:r>
              <a:rPr lang="en-US" altLang="ko-KR" sz="1200" dirty="0"/>
              <a:t>2015</a:t>
            </a:r>
            <a:r>
              <a:rPr lang="ko-KR" altLang="en-US" sz="1200" dirty="0"/>
              <a:t>년 </a:t>
            </a:r>
            <a:r>
              <a:rPr lang="ko-KR" altLang="en-US" sz="1200" dirty="0" err="1"/>
              <a:t>가나자와∼도쿄간</a:t>
            </a:r>
            <a:r>
              <a:rPr lang="ko-KR" altLang="en-US" sz="1200" dirty="0"/>
              <a:t> 고속철도가 개통되었다</a:t>
            </a:r>
            <a:r>
              <a:rPr lang="en-US" altLang="ko-KR" sz="1200" dirty="0"/>
              <a:t>. </a:t>
            </a:r>
            <a:endParaRPr lang="ko-KR" altLang="en-US" sz="1200" dirty="0"/>
          </a:p>
        </p:txBody>
      </p:sp>
      <p:sp>
        <p:nvSpPr>
          <p:cNvPr id="4" name="TextBox 3"/>
          <p:cNvSpPr txBox="1"/>
          <p:nvPr/>
        </p:nvSpPr>
        <p:spPr>
          <a:xfrm>
            <a:off x="4563680" y="2477921"/>
            <a:ext cx="4148054" cy="461665"/>
          </a:xfrm>
          <a:prstGeom prst="rect">
            <a:avLst/>
          </a:prstGeom>
          <a:solidFill>
            <a:schemeClr val="accent2">
              <a:lumMod val="20000"/>
              <a:lumOff val="80000"/>
            </a:schemeClr>
          </a:solidFill>
        </p:spPr>
        <p:txBody>
          <a:bodyPr wrap="square" rtlCol="0">
            <a:spAutoFit/>
          </a:bodyPr>
          <a:lstStyle/>
          <a:p>
            <a:pPr algn="just" fontAlgn="base"/>
            <a:r>
              <a:rPr lang="en-US" altLang="ko-KR" sz="1200" dirty="0"/>
              <a:t>2008</a:t>
            </a:r>
            <a:r>
              <a:rPr lang="ko-KR" altLang="en-US" sz="1200" dirty="0"/>
              <a:t>년 </a:t>
            </a:r>
            <a:r>
              <a:rPr lang="en-US" altLang="ko-KR" sz="1200" dirty="0"/>
              <a:t>7</a:t>
            </a:r>
            <a:r>
              <a:rPr lang="ko-KR" altLang="en-US" sz="1200" dirty="0"/>
              <a:t>월 중순 미국 지명위원회</a:t>
            </a:r>
            <a:r>
              <a:rPr lang="en-US" altLang="ko-KR" sz="1200" dirty="0"/>
              <a:t>, </a:t>
            </a:r>
            <a:r>
              <a:rPr lang="ko-KR" altLang="en-US" sz="1200" dirty="0"/>
              <a:t>독도의 영유권 표기 변경</a:t>
            </a:r>
            <a:r>
              <a:rPr lang="en-US" altLang="ko-KR" sz="1200" dirty="0"/>
              <a:t>. </a:t>
            </a:r>
            <a:r>
              <a:rPr lang="ko-KR" altLang="en-US" sz="1200" dirty="0" err="1"/>
              <a:t>리앙쿠르</a:t>
            </a:r>
            <a:r>
              <a:rPr lang="ko-KR" altLang="en-US" sz="1200" dirty="0"/>
              <a:t> 록스</a:t>
            </a:r>
            <a:r>
              <a:rPr lang="en-US" altLang="ko-KR" sz="1200" dirty="0"/>
              <a:t>. </a:t>
            </a:r>
            <a:r>
              <a:rPr lang="ko-KR" altLang="en-US" sz="1200" dirty="0"/>
              <a:t>미국 의회도서관 ‘독도 주제어 변경 시도’ </a:t>
            </a:r>
          </a:p>
        </p:txBody>
      </p:sp>
      <p:pic>
        <p:nvPicPr>
          <p:cNvPr id="16" name="그림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17" name="TextBox 16"/>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미래</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18" name="TextBox 17"/>
          <p:cNvSpPr txBox="1"/>
          <p:nvPr/>
        </p:nvSpPr>
        <p:spPr>
          <a:xfrm>
            <a:off x="653972" y="1032490"/>
            <a:ext cx="1978430" cy="307777"/>
          </a:xfrm>
          <a:prstGeom prst="rect">
            <a:avLst/>
          </a:prstGeom>
          <a:noFill/>
        </p:spPr>
        <p:txBody>
          <a:bodyPr wrap="square" rtlCol="0">
            <a:spAutoFit/>
          </a:bodyPr>
          <a:lstStyle/>
          <a:p>
            <a:r>
              <a:rPr lang="ko-KR" altLang="en-US" sz="1400" b="1" dirty="0" smtClean="0">
                <a:solidFill>
                  <a:schemeClr val="accent1">
                    <a:lumMod val="50000"/>
                  </a:schemeClr>
                </a:solidFill>
              </a:rPr>
              <a:t>미완의 바다</a:t>
            </a:r>
            <a:endParaRPr lang="ko-KR" altLang="en-US" sz="1400" b="1" dirty="0">
              <a:solidFill>
                <a:schemeClr val="accent1">
                  <a:lumMod val="50000"/>
                </a:schemeClr>
              </a:solidFill>
            </a:endParaRPr>
          </a:p>
        </p:txBody>
      </p:sp>
      <p:sp>
        <p:nvSpPr>
          <p:cNvPr id="6" name="TextBox 5"/>
          <p:cNvSpPr txBox="1"/>
          <p:nvPr/>
        </p:nvSpPr>
        <p:spPr>
          <a:xfrm>
            <a:off x="5253637" y="3731569"/>
            <a:ext cx="3458097" cy="307777"/>
          </a:xfrm>
          <a:prstGeom prst="rect">
            <a:avLst/>
          </a:prstGeom>
          <a:solidFill>
            <a:srgbClr val="FF0000"/>
          </a:solidFill>
        </p:spPr>
        <p:txBody>
          <a:bodyPr wrap="square" rtlCol="0">
            <a:spAutoFit/>
          </a:bodyPr>
          <a:lstStyle/>
          <a:p>
            <a:r>
              <a:rPr lang="en-US" altLang="ko-KR" sz="1400" dirty="0" smtClean="0">
                <a:latin typeface="HY견명조" panose="02030600000101010101" pitchFamily="18" charset="-127"/>
                <a:ea typeface="HY견명조" panose="02030600000101010101" pitchFamily="18" charset="-127"/>
              </a:rPr>
              <a:t>2011</a:t>
            </a:r>
            <a:r>
              <a:rPr lang="ko-KR" altLang="en-US" sz="1400" dirty="0" smtClean="0">
                <a:latin typeface="HY견명조" panose="02030600000101010101" pitchFamily="18" charset="-127"/>
                <a:ea typeface="HY견명조" panose="02030600000101010101" pitchFamily="18" charset="-127"/>
              </a:rPr>
              <a:t>년 동일본대지진 이후 우경화 가속</a:t>
            </a:r>
            <a:endParaRPr lang="ko-KR" altLang="en-US" sz="1400" dirty="0">
              <a:latin typeface="HY견명조" panose="02030600000101010101" pitchFamily="18" charset="-127"/>
              <a:ea typeface="HY견명조" panose="02030600000101010101" pitchFamily="18" charset="-127"/>
            </a:endParaRPr>
          </a:p>
        </p:txBody>
      </p:sp>
      <p:sp>
        <p:nvSpPr>
          <p:cNvPr id="7" name="TextBox 6"/>
          <p:cNvSpPr txBox="1"/>
          <p:nvPr/>
        </p:nvSpPr>
        <p:spPr>
          <a:xfrm>
            <a:off x="4979324" y="1770611"/>
            <a:ext cx="3732410" cy="523220"/>
          </a:xfrm>
          <a:prstGeom prst="rect">
            <a:avLst/>
          </a:prstGeom>
          <a:solidFill>
            <a:schemeClr val="accent2">
              <a:lumMod val="20000"/>
              <a:lumOff val="80000"/>
            </a:schemeClr>
          </a:solidFill>
        </p:spPr>
        <p:txBody>
          <a:bodyPr wrap="square" rtlCol="0">
            <a:spAutoFit/>
          </a:bodyPr>
          <a:lstStyle/>
          <a:p>
            <a:pPr algn="just"/>
            <a:r>
              <a:rPr lang="en-US" altLang="ko-KR" sz="1400" dirty="0">
                <a:latin typeface="HY견명조" panose="02030600000101010101" pitchFamily="18" charset="-127"/>
                <a:ea typeface="HY견명조" panose="02030600000101010101" pitchFamily="18" charset="-127"/>
              </a:rPr>
              <a:t>1985</a:t>
            </a:r>
            <a:r>
              <a:rPr lang="ko-KR" altLang="en-US" sz="1400" dirty="0">
                <a:latin typeface="HY견명조" panose="02030600000101010101" pitchFamily="18" charset="-127"/>
                <a:ea typeface="HY견명조" panose="02030600000101010101" pitchFamily="18" charset="-127"/>
              </a:rPr>
              <a:t>년에 </a:t>
            </a:r>
            <a:r>
              <a:rPr lang="ko-KR" altLang="en-US" sz="1400" dirty="0" err="1">
                <a:latin typeface="HY견명조" panose="02030600000101010101" pitchFamily="18" charset="-127"/>
                <a:ea typeface="HY견명조" panose="02030600000101010101" pitchFamily="18" charset="-127"/>
              </a:rPr>
              <a:t>나카소네</a:t>
            </a:r>
            <a:r>
              <a:rPr lang="ko-KR" altLang="en-US"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야스히로</a:t>
            </a:r>
            <a:r>
              <a:rPr lang="ko-KR" altLang="en-US" sz="1400" dirty="0">
                <a:latin typeface="HY견명조" panose="02030600000101010101" pitchFamily="18" charset="-127"/>
                <a:ea typeface="HY견명조" panose="02030600000101010101" pitchFamily="18" charset="-127"/>
              </a:rPr>
              <a:t> 총리가 최초로 총리 자격으로 </a:t>
            </a:r>
            <a:r>
              <a:rPr lang="ko-KR" altLang="en-US" sz="1400" dirty="0" smtClean="0">
                <a:latin typeface="HY견명조" panose="02030600000101010101" pitchFamily="18" charset="-127"/>
                <a:ea typeface="HY견명조" panose="02030600000101010101" pitchFamily="18" charset="-127"/>
              </a:rPr>
              <a:t>야스쿠니신사 공식참배 </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12937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22" grpId="0" animBg="1"/>
      <p:bldP spid="23" grpId="0"/>
      <p:bldP spid="24" grpId="0"/>
      <p:bldP spid="25" grpId="0" animBg="1"/>
      <p:bldP spid="4"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미래</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4" name="TextBox 3"/>
          <p:cNvSpPr txBox="1"/>
          <p:nvPr/>
        </p:nvSpPr>
        <p:spPr>
          <a:xfrm>
            <a:off x="653972" y="1032490"/>
            <a:ext cx="1978430" cy="307777"/>
          </a:xfrm>
          <a:prstGeom prst="rect">
            <a:avLst/>
          </a:prstGeom>
          <a:noFill/>
        </p:spPr>
        <p:txBody>
          <a:bodyPr wrap="square" rtlCol="0">
            <a:spAutoFit/>
          </a:bodyPr>
          <a:lstStyle/>
          <a:p>
            <a:r>
              <a:rPr lang="ko-KR" altLang="en-US" sz="1400" b="1" dirty="0" smtClean="0">
                <a:solidFill>
                  <a:schemeClr val="accent1">
                    <a:lumMod val="50000"/>
                  </a:schemeClr>
                </a:solidFill>
              </a:rPr>
              <a:t>미완의 바다</a:t>
            </a:r>
            <a:endParaRPr lang="ko-KR" altLang="en-US" sz="1400" b="1" dirty="0">
              <a:solidFill>
                <a:schemeClr val="accent1">
                  <a:lumMod val="50000"/>
                </a:schemeClr>
              </a:solidFill>
            </a:endParaRPr>
          </a:p>
        </p:txBody>
      </p:sp>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972" y="1566422"/>
            <a:ext cx="3445553" cy="1979652"/>
          </a:xfrm>
          <a:prstGeom prst="rect">
            <a:avLst/>
          </a:prstGeom>
        </p:spPr>
      </p:pic>
      <p:sp>
        <p:nvSpPr>
          <p:cNvPr id="6" name="TextBox 5"/>
          <p:cNvSpPr txBox="1"/>
          <p:nvPr/>
        </p:nvSpPr>
        <p:spPr>
          <a:xfrm>
            <a:off x="4505498" y="1340267"/>
            <a:ext cx="4039986" cy="2677656"/>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유라시아 </a:t>
            </a:r>
            <a:r>
              <a:rPr lang="ko-KR" altLang="en-US" sz="1400" dirty="0" smtClean="0">
                <a:latin typeface="HY견명조" panose="02030600000101010101" pitchFamily="18" charset="-127"/>
                <a:ea typeface="HY견명조" panose="02030600000101010101" pitchFamily="18" charset="-127"/>
              </a:rPr>
              <a:t>이니셔티브</a:t>
            </a:r>
            <a:endParaRPr lang="en-US" altLang="ko-KR" sz="1400" dirty="0" smtClean="0">
              <a:latin typeface="HY견명조" panose="02030600000101010101" pitchFamily="18" charset="-127"/>
              <a:ea typeface="HY견명조" panose="02030600000101010101" pitchFamily="18" charset="-127"/>
            </a:endParaRPr>
          </a:p>
          <a:p>
            <a:pPr algn="just" fontAlgn="base"/>
            <a:endParaRPr lang="en-US" altLang="ko-KR" sz="1400" dirty="0" smtClean="0">
              <a:latin typeface="HY견명조" panose="02030600000101010101" pitchFamily="18" charset="-127"/>
              <a:ea typeface="HY견명조" panose="02030600000101010101" pitchFamily="18" charset="-127"/>
            </a:endParaRPr>
          </a:p>
          <a:p>
            <a:pPr algn="just" fontAlgn="base"/>
            <a:r>
              <a:rPr lang="ko-KR" altLang="en-US" sz="1400" dirty="0" smtClean="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유라시아 철도 및 </a:t>
            </a:r>
            <a:r>
              <a:rPr lang="ko-KR" altLang="en-US" sz="1400" dirty="0" err="1">
                <a:latin typeface="HY견명조" panose="02030600000101010101" pitchFamily="18" charset="-127"/>
                <a:ea typeface="HY견명조" panose="02030600000101010101" pitchFamily="18" charset="-127"/>
              </a:rPr>
              <a:t>항로계획</a:t>
            </a:r>
            <a:r>
              <a:rPr lang="ko-KR" altLang="en-US" sz="1400" dirty="0" smtClean="0">
                <a:latin typeface="HY견명조" panose="02030600000101010101" pitchFamily="18" charset="-127"/>
                <a:ea typeface="HY견명조" panose="02030600000101010101" pitchFamily="18" charset="-127"/>
              </a:rPr>
              <a:t>’</a:t>
            </a:r>
            <a:endParaRPr lang="en-US" altLang="ko-KR" sz="1400" dirty="0" smtClean="0">
              <a:latin typeface="HY견명조" panose="02030600000101010101" pitchFamily="18" charset="-127"/>
              <a:ea typeface="HY견명조" panose="02030600000101010101" pitchFamily="18" charset="-127"/>
            </a:endParaRPr>
          </a:p>
          <a:p>
            <a:pPr algn="just" fontAlgn="base"/>
            <a:r>
              <a:rPr lang="ko-KR" altLang="en-US" sz="1400" dirty="0" smtClean="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유라시아 </a:t>
            </a:r>
            <a:r>
              <a:rPr lang="ko-KR" altLang="en-US" sz="1400" dirty="0" err="1">
                <a:latin typeface="HY견명조" panose="02030600000101010101" pitchFamily="18" charset="-127"/>
                <a:ea typeface="HY견명조" panose="02030600000101010101" pitchFamily="18" charset="-127"/>
              </a:rPr>
              <a:t>친선특급</a:t>
            </a:r>
            <a:r>
              <a:rPr lang="ko-KR" altLang="en-US" sz="1400" dirty="0" smtClean="0">
                <a:latin typeface="HY견명조" panose="02030600000101010101" pitchFamily="18" charset="-127"/>
                <a:ea typeface="HY견명조" panose="02030600000101010101" pitchFamily="18" charset="-127"/>
              </a:rPr>
              <a:t>’</a:t>
            </a:r>
            <a:endParaRPr lang="en-US" altLang="ko-KR" sz="1400" dirty="0" smtClean="0">
              <a:latin typeface="HY견명조" panose="02030600000101010101" pitchFamily="18" charset="-127"/>
              <a:ea typeface="HY견명조" panose="02030600000101010101" pitchFamily="18" charset="-127"/>
            </a:endParaRPr>
          </a:p>
          <a:p>
            <a:pPr algn="just" fontAlgn="base"/>
            <a:r>
              <a:rPr lang="ko-KR" altLang="en-US" sz="1400" dirty="0" smtClean="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유라시아 초고속 정보통신망’</a:t>
            </a:r>
            <a:r>
              <a:rPr lang="en-US" altLang="ko-KR" sz="1400" dirty="0">
                <a:latin typeface="HY견명조" panose="02030600000101010101" pitchFamily="18" charset="-127"/>
                <a:ea typeface="HY견명조" panose="02030600000101010101" pitchFamily="18" charset="-127"/>
              </a:rPr>
              <a:t>(TEIN. Trans-Eurasia Information Network)</a:t>
            </a:r>
            <a:r>
              <a:rPr lang="ko-KR" altLang="en-US" sz="1400" dirty="0" smtClean="0">
                <a:latin typeface="HY견명조" panose="02030600000101010101" pitchFamily="18" charset="-127"/>
                <a:ea typeface="HY견명조" panose="02030600000101010101" pitchFamily="18" charset="-127"/>
              </a:rPr>
              <a:t>사업</a:t>
            </a:r>
            <a:r>
              <a:rPr lang="en-US" altLang="ko-KR" sz="1400" dirty="0" smtClean="0">
                <a:latin typeface="HY견명조" panose="02030600000101010101" pitchFamily="18" charset="-127"/>
                <a:ea typeface="HY견명조" panose="02030600000101010101" pitchFamily="18" charset="-127"/>
              </a:rPr>
              <a:t>.</a:t>
            </a:r>
          </a:p>
          <a:p>
            <a:pPr algn="just" fontAlgn="base"/>
            <a:r>
              <a:rPr lang="en-US" altLang="ko-KR" sz="1400" dirty="0">
                <a:latin typeface="HY견명조" panose="02030600000101010101" pitchFamily="18" charset="-127"/>
                <a:ea typeface="HY견명조" panose="02030600000101010101" pitchFamily="18" charset="-127"/>
              </a:rPr>
              <a:t> </a:t>
            </a:r>
            <a:r>
              <a:rPr lang="en-US" altLang="ko-KR" sz="1400" dirty="0" smtClean="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남</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북</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러 및 남</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북</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중의 </a:t>
            </a:r>
            <a:r>
              <a:rPr lang="en-US" altLang="ko-KR" sz="1400" dirty="0">
                <a:latin typeface="HY견명조" panose="02030600000101010101" pitchFamily="18" charset="-127"/>
                <a:ea typeface="HY견명조" panose="02030600000101010101" pitchFamily="18" charset="-127"/>
              </a:rPr>
              <a:t>3</a:t>
            </a:r>
            <a:r>
              <a:rPr lang="ko-KR" altLang="en-US" sz="1400" dirty="0">
                <a:latin typeface="HY견명조" panose="02030600000101010101" pitchFamily="18" charset="-127"/>
                <a:ea typeface="HY견명조" panose="02030600000101010101" pitchFamily="18" charset="-127"/>
              </a:rPr>
              <a:t>각 협력을 통한 평화통일의 기반 조성과 함께 북극항로까지 활용하려는 </a:t>
            </a:r>
            <a:r>
              <a:rPr lang="ko-KR" altLang="en-US" sz="1400" dirty="0" smtClean="0">
                <a:latin typeface="HY견명조" panose="02030600000101010101" pitchFamily="18" charset="-127"/>
                <a:ea typeface="HY견명조" panose="02030600000101010101" pitchFamily="18" charset="-127"/>
              </a:rPr>
              <a:t>계획</a:t>
            </a:r>
            <a:r>
              <a:rPr lang="en-US" altLang="ko-KR" sz="1400" dirty="0" smtClean="0">
                <a:latin typeface="HY견명조" panose="02030600000101010101" pitchFamily="18" charset="-127"/>
                <a:ea typeface="HY견명조" panose="02030600000101010101" pitchFamily="18" charset="-127"/>
              </a:rPr>
              <a:t>.</a:t>
            </a:r>
          </a:p>
          <a:p>
            <a:pPr algn="just" fontAlgn="base"/>
            <a:r>
              <a:rPr lang="en-US" altLang="ko-KR" sz="1400" dirty="0" smtClean="0">
                <a:latin typeface="HY견명조" panose="02030600000101010101" pitchFamily="18" charset="-127"/>
                <a:ea typeface="HY견명조" panose="02030600000101010101" pitchFamily="18" charset="-127"/>
              </a:rPr>
              <a:t> </a:t>
            </a:r>
            <a:r>
              <a:rPr lang="en-US" altLang="ko-KR" sz="1400" dirty="0">
                <a:latin typeface="HY견명조" panose="02030600000101010101" pitchFamily="18" charset="-127"/>
                <a:ea typeface="HY견명조" panose="02030600000101010101" pitchFamily="18" charset="-127"/>
              </a:rPr>
              <a:t>SRX(Silk Road Express)</a:t>
            </a:r>
            <a:r>
              <a:rPr lang="ko-KR" altLang="en-US" sz="1400" dirty="0">
                <a:latin typeface="HY견명조" panose="02030600000101010101" pitchFamily="18" charset="-127"/>
                <a:ea typeface="HY견명조" panose="02030600000101010101" pitchFamily="18" charset="-127"/>
              </a:rPr>
              <a:t>는 유라시아 이니셔티브의 </a:t>
            </a:r>
            <a:r>
              <a:rPr lang="ko-KR" altLang="en-US" sz="1400" dirty="0" smtClean="0">
                <a:latin typeface="HY견명조" panose="02030600000101010101" pitchFamily="18" charset="-127"/>
                <a:ea typeface="HY견명조" panose="02030600000101010101" pitchFamily="18" charset="-127"/>
              </a:rPr>
              <a:t>핵심 과제</a:t>
            </a:r>
            <a:r>
              <a:rPr lang="en-US" altLang="ko-KR" sz="1400" dirty="0" smtClean="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pic>
        <p:nvPicPr>
          <p:cNvPr id="7" name="그림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72" y="3592311"/>
            <a:ext cx="3445553" cy="2800902"/>
          </a:xfrm>
          <a:prstGeom prst="rect">
            <a:avLst/>
          </a:prstGeom>
        </p:spPr>
      </p:pic>
      <p:sp>
        <p:nvSpPr>
          <p:cNvPr id="8" name="TextBox 7"/>
          <p:cNvSpPr txBox="1"/>
          <p:nvPr/>
        </p:nvSpPr>
        <p:spPr>
          <a:xfrm>
            <a:off x="4505498" y="4380807"/>
            <a:ext cx="4039986" cy="1815882"/>
          </a:xfrm>
          <a:prstGeom prst="rect">
            <a:avLst/>
          </a:prstGeom>
          <a:noFill/>
        </p:spPr>
        <p:txBody>
          <a:bodyPr wrap="square" rtlCol="0">
            <a:spAutoFit/>
          </a:bodyPr>
          <a:lstStyle/>
          <a:p>
            <a:pPr algn="just"/>
            <a:r>
              <a:rPr lang="ko-KR" altLang="en-US" sz="1400" dirty="0" smtClean="0">
                <a:latin typeface="HY견명조" panose="02030600000101010101" pitchFamily="18" charset="-127"/>
                <a:ea typeface="HY견명조" panose="02030600000101010101" pitchFamily="18" charset="-127"/>
              </a:rPr>
              <a:t>한반도 </a:t>
            </a:r>
            <a:r>
              <a:rPr lang="ko-KR" altLang="en-US" sz="1400" dirty="0" err="1" smtClean="0">
                <a:latin typeface="HY견명조" panose="02030600000101010101" pitchFamily="18" charset="-127"/>
                <a:ea typeface="HY견명조" panose="02030600000101010101" pitchFamily="18" charset="-127"/>
              </a:rPr>
              <a:t>신경제지도</a:t>
            </a:r>
            <a:endParaRPr lang="en-US" altLang="ko-KR" sz="1400" dirty="0" smtClean="0">
              <a:latin typeface="HY견명조" panose="02030600000101010101" pitchFamily="18" charset="-127"/>
              <a:ea typeface="HY견명조" panose="02030600000101010101" pitchFamily="18" charset="-127"/>
            </a:endParaRPr>
          </a:p>
          <a:p>
            <a:pPr algn="just"/>
            <a:endParaRPr lang="en-US" altLang="ko-KR" sz="1400" dirty="0" smtClean="0">
              <a:latin typeface="HY견명조" panose="02030600000101010101" pitchFamily="18" charset="-127"/>
              <a:ea typeface="HY견명조" panose="02030600000101010101" pitchFamily="18" charset="-127"/>
            </a:endParaRPr>
          </a:p>
          <a:p>
            <a:pPr algn="just"/>
            <a:r>
              <a:rPr lang="en-US" altLang="ko-KR"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환동해경제권과 환황해경제권의 </a:t>
            </a:r>
            <a:r>
              <a:rPr lang="ko-KR" altLang="en-US" sz="1400" dirty="0" err="1" smtClean="0">
                <a:latin typeface="HY견명조" panose="02030600000101010101" pitchFamily="18" charset="-127"/>
                <a:ea typeface="HY견명조" panose="02030600000101010101" pitchFamily="18" charset="-127"/>
              </a:rPr>
              <a:t>양날개</a:t>
            </a:r>
            <a:r>
              <a:rPr lang="ko-KR" altLang="en-US" sz="1400" dirty="0" smtClean="0">
                <a:latin typeface="HY견명조" panose="02030600000101010101" pitchFamily="18" charset="-127"/>
                <a:ea typeface="HY견명조" panose="02030600000101010101" pitchFamily="18" charset="-127"/>
              </a:rPr>
              <a:t> 구상</a:t>
            </a:r>
            <a:r>
              <a:rPr lang="en-US" altLang="ko-KR" sz="1400" dirty="0" smtClean="0">
                <a:latin typeface="HY견명조" panose="02030600000101010101" pitchFamily="18" charset="-127"/>
                <a:ea typeface="HY견명조" panose="02030600000101010101" pitchFamily="18" charset="-127"/>
              </a:rPr>
              <a:t>. </a:t>
            </a:r>
          </a:p>
          <a:p>
            <a:pPr algn="just"/>
            <a:r>
              <a:rPr lang="en-US" altLang="ko-KR"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서해평화협력특별지대 구상</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수도권</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개성공단</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남포</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신의주 연결</a:t>
            </a:r>
            <a:r>
              <a:rPr lang="en-US" altLang="ko-KR" sz="1400" dirty="0" smtClean="0">
                <a:latin typeface="HY견명조" panose="02030600000101010101" pitchFamily="18" charset="-127"/>
                <a:ea typeface="HY견명조" panose="02030600000101010101" pitchFamily="18" charset="-127"/>
              </a:rPr>
              <a:t>)</a:t>
            </a:r>
          </a:p>
          <a:p>
            <a:pPr algn="just"/>
            <a:r>
              <a:rPr lang="en-US" altLang="ko-KR" sz="1400" dirty="0" smtClean="0">
                <a:latin typeface="HY견명조" panose="02030600000101010101" pitchFamily="18" charset="-127"/>
                <a:ea typeface="HY견명조" panose="02030600000101010101" pitchFamily="18" charset="-127"/>
              </a:rPr>
              <a:t> DMZ</a:t>
            </a:r>
            <a:r>
              <a:rPr lang="ko-KR" altLang="en-US" sz="1400" dirty="0" smtClean="0">
                <a:latin typeface="HY견명조" panose="02030600000101010101" pitchFamily="18" charset="-127"/>
                <a:ea typeface="HY견명조" panose="02030600000101010101" pitchFamily="18" charset="-127"/>
              </a:rPr>
              <a:t>생태평화관광지구</a:t>
            </a:r>
            <a:endParaRPr lang="en-US" altLang="ko-KR" sz="1400" dirty="0" smtClean="0">
              <a:latin typeface="HY견명조" panose="02030600000101010101" pitchFamily="18" charset="-127"/>
              <a:ea typeface="HY견명조" panose="02030600000101010101" pitchFamily="18" charset="-127"/>
            </a:endParaRPr>
          </a:p>
          <a:p>
            <a:pPr algn="just"/>
            <a:r>
              <a:rPr lang="en-US" altLang="ko-KR"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나진</a:t>
            </a:r>
            <a:r>
              <a:rPr lang="en-US" altLang="ko-KR" sz="1400" dirty="0" smtClean="0">
                <a:latin typeface="HY견명조" panose="02030600000101010101" pitchFamily="18" charset="-127"/>
                <a:ea typeface="HY견명조" panose="02030600000101010101" pitchFamily="18" charset="-127"/>
              </a:rPr>
              <a:t>/</a:t>
            </a:r>
            <a:r>
              <a:rPr lang="ko-KR" altLang="en-US" sz="1400" dirty="0" err="1" smtClean="0">
                <a:latin typeface="HY견명조" panose="02030600000101010101" pitchFamily="18" charset="-127"/>
                <a:ea typeface="HY견명조" panose="02030600000101010101" pitchFamily="18" charset="-127"/>
              </a:rPr>
              <a:t>핫산</a:t>
            </a:r>
            <a:r>
              <a:rPr lang="ko-KR" altLang="en-US" sz="1400" dirty="0" smtClean="0">
                <a:latin typeface="HY견명조" panose="02030600000101010101" pitchFamily="18" charset="-127"/>
                <a:ea typeface="HY견명조" panose="02030600000101010101" pitchFamily="18" charset="-127"/>
              </a:rPr>
              <a:t> 프로젝트의 재계</a:t>
            </a:r>
            <a:endParaRPr lang="en-US" altLang="ko-KR" sz="1400" dirty="0" smtClean="0">
              <a:latin typeface="HY견명조" panose="02030600000101010101" pitchFamily="18" charset="-127"/>
              <a:ea typeface="HY견명조" panose="02030600000101010101" pitchFamily="18" charset="-127"/>
            </a:endParaRPr>
          </a:p>
          <a:p>
            <a:pPr algn="just"/>
            <a:r>
              <a:rPr lang="en-US" altLang="ko-KR" sz="1400" dirty="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금강산관광</a:t>
            </a:r>
            <a:r>
              <a:rPr lang="en-US" altLang="ko-KR" sz="1400" dirty="0" smtClean="0">
                <a:latin typeface="HY견명조" panose="02030600000101010101" pitchFamily="18" charset="-127"/>
                <a:ea typeface="HY견명조" panose="02030600000101010101" pitchFamily="18" charset="-127"/>
              </a:rPr>
              <a:t>, </a:t>
            </a:r>
            <a:r>
              <a:rPr lang="ko-KR" altLang="en-US" sz="1400" dirty="0" err="1" smtClean="0">
                <a:latin typeface="HY견명조" panose="02030600000101010101" pitchFamily="18" charset="-127"/>
                <a:ea typeface="HY견명조" panose="02030600000101010101" pitchFamily="18" charset="-127"/>
              </a:rPr>
              <a:t>칠보산</a:t>
            </a:r>
            <a:r>
              <a:rPr lang="ko-KR" altLang="en-US" sz="1400" dirty="0" smtClean="0">
                <a:latin typeface="HY견명조" panose="02030600000101010101" pitchFamily="18" charset="-127"/>
                <a:ea typeface="HY견명조" panose="02030600000101010101" pitchFamily="18" charset="-127"/>
              </a:rPr>
              <a:t> 관광</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백두산관광의 연계   </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49021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미래</a:t>
            </a:r>
            <a:endParaRPr lang="ko-KR" altLang="en-US" dirty="0">
              <a:solidFill>
                <a:srgbClr val="C00000"/>
              </a:solidFill>
              <a:latin typeface="HY견명조" panose="02030600000101010101" pitchFamily="18" charset="-127"/>
              <a:ea typeface="HY견명조" panose="02030600000101010101" pitchFamily="18" charset="-127"/>
            </a:endParaRPr>
          </a:p>
        </p:txBody>
      </p:sp>
      <p:sp>
        <p:nvSpPr>
          <p:cNvPr id="4" name="TextBox 3"/>
          <p:cNvSpPr txBox="1"/>
          <p:nvPr/>
        </p:nvSpPr>
        <p:spPr>
          <a:xfrm>
            <a:off x="653972" y="1032490"/>
            <a:ext cx="1978430" cy="307777"/>
          </a:xfrm>
          <a:prstGeom prst="rect">
            <a:avLst/>
          </a:prstGeom>
          <a:noFill/>
        </p:spPr>
        <p:txBody>
          <a:bodyPr wrap="square" rtlCol="0">
            <a:spAutoFit/>
          </a:bodyPr>
          <a:lstStyle/>
          <a:p>
            <a:r>
              <a:rPr lang="ko-KR" altLang="en-US" sz="1400" b="1" dirty="0" smtClean="0">
                <a:solidFill>
                  <a:schemeClr val="accent1">
                    <a:lumMod val="50000"/>
                  </a:schemeClr>
                </a:solidFill>
              </a:rPr>
              <a:t>미완의 바다</a:t>
            </a:r>
            <a:endParaRPr lang="ko-KR" altLang="en-US" sz="1400" b="1" dirty="0">
              <a:solidFill>
                <a:schemeClr val="accent1">
                  <a:lumMod val="50000"/>
                </a:schemeClr>
              </a:solidFill>
            </a:endParaRPr>
          </a:p>
        </p:txBody>
      </p:sp>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203" y="1032490"/>
            <a:ext cx="5112327" cy="5453148"/>
          </a:xfrm>
          <a:prstGeom prst="rect">
            <a:avLst/>
          </a:prstGeom>
        </p:spPr>
      </p:pic>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2699" y="2529292"/>
            <a:ext cx="2310617" cy="1699456"/>
          </a:xfrm>
          <a:prstGeom prst="rect">
            <a:avLst/>
          </a:prstGeom>
        </p:spPr>
      </p:pic>
      <p:pic>
        <p:nvPicPr>
          <p:cNvPr id="7" name="그림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894" y="2529293"/>
            <a:ext cx="2259667" cy="1699456"/>
          </a:xfrm>
          <a:prstGeom prst="rect">
            <a:avLst/>
          </a:prstGeom>
        </p:spPr>
      </p:pic>
    </p:spTree>
    <p:extLst>
      <p:ext uri="{BB962C8B-B14F-4D97-AF65-F5344CB8AC3E}">
        <p14:creationId xmlns:p14="http://schemas.microsoft.com/office/powerpoint/2010/main" val="124562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3972" y="1032490"/>
            <a:ext cx="1978430" cy="307777"/>
          </a:xfrm>
          <a:prstGeom prst="rect">
            <a:avLst/>
          </a:prstGeom>
          <a:noFill/>
        </p:spPr>
        <p:txBody>
          <a:bodyPr wrap="square" rtlCol="0">
            <a:spAutoFit/>
          </a:bodyPr>
          <a:lstStyle/>
          <a:p>
            <a:r>
              <a:rPr lang="ko-KR" altLang="en-US" sz="1400" b="1" dirty="0" smtClean="0">
                <a:solidFill>
                  <a:schemeClr val="accent1">
                    <a:lumMod val="50000"/>
                  </a:schemeClr>
                </a:solidFill>
              </a:rPr>
              <a:t>마치면서</a:t>
            </a:r>
            <a:endParaRPr lang="ko-KR" altLang="en-US" sz="1400" b="1" dirty="0">
              <a:solidFill>
                <a:schemeClr val="accent1">
                  <a:lumMod val="50000"/>
                </a:schemeClr>
              </a:solidFill>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972" y="1857638"/>
            <a:ext cx="4799893" cy="2930301"/>
          </a:xfrm>
          <a:prstGeom prst="rect">
            <a:avLst/>
          </a:prstGeom>
        </p:spPr>
      </p:pic>
      <p:sp>
        <p:nvSpPr>
          <p:cNvPr id="5" name="TextBox 4"/>
          <p:cNvSpPr txBox="1"/>
          <p:nvPr/>
        </p:nvSpPr>
        <p:spPr>
          <a:xfrm>
            <a:off x="5453865" y="2884516"/>
            <a:ext cx="2443942" cy="523220"/>
          </a:xfrm>
          <a:prstGeom prst="rect">
            <a:avLst/>
          </a:prstGeom>
          <a:noFill/>
        </p:spPr>
        <p:txBody>
          <a:bodyPr wrap="square" rtlCol="0">
            <a:spAutoFit/>
          </a:bodyPr>
          <a:lstStyle/>
          <a:p>
            <a:r>
              <a:rPr lang="ko-KR" altLang="en-US" sz="1400" dirty="0" smtClean="0">
                <a:latin typeface="HY견명조" panose="02030600000101010101" pitchFamily="18" charset="-127"/>
                <a:ea typeface="HY견명조" panose="02030600000101010101" pitchFamily="18" charset="-127"/>
              </a:rPr>
              <a:t>땅 기반 문명과</a:t>
            </a:r>
            <a:r>
              <a:rPr lang="en-US" altLang="ko-KR" sz="1400" dirty="0" smtClean="0">
                <a:latin typeface="HY견명조" panose="02030600000101010101" pitchFamily="18" charset="-127"/>
                <a:ea typeface="HY견명조" panose="02030600000101010101" pitchFamily="18" charset="-127"/>
              </a:rPr>
              <a:t>,</a:t>
            </a:r>
          </a:p>
          <a:p>
            <a:r>
              <a:rPr lang="ko-KR" altLang="en-US" sz="1400" dirty="0" smtClean="0">
                <a:latin typeface="HY견명조" panose="02030600000101010101" pitchFamily="18" charset="-127"/>
                <a:ea typeface="HY견명조" panose="02030600000101010101" pitchFamily="18" charset="-127"/>
              </a:rPr>
              <a:t>물 기반 문명의 융합</a:t>
            </a:r>
            <a:endParaRPr lang="ko-KR" altLang="en-US" sz="1400" dirty="0">
              <a:latin typeface="HY견명조" panose="02030600000101010101" pitchFamily="18" charset="-127"/>
              <a:ea typeface="HY견명조" panose="02030600000101010101" pitchFamily="18" charset="-127"/>
            </a:endParaRPr>
          </a:p>
        </p:txBody>
      </p:sp>
      <p:sp>
        <p:nvSpPr>
          <p:cNvPr id="6" name="TextBox 5"/>
          <p:cNvSpPr txBox="1"/>
          <p:nvPr/>
        </p:nvSpPr>
        <p:spPr>
          <a:xfrm>
            <a:off x="5453865" y="3836227"/>
            <a:ext cx="2867892" cy="523220"/>
          </a:xfrm>
          <a:prstGeom prst="rect">
            <a:avLst/>
          </a:prstGeom>
          <a:noFill/>
        </p:spPr>
        <p:txBody>
          <a:bodyPr wrap="square" rtlCol="0">
            <a:spAutoFit/>
          </a:bodyPr>
          <a:lstStyle/>
          <a:p>
            <a:r>
              <a:rPr lang="ko-KR" altLang="en-US" sz="1400" dirty="0" smtClean="0">
                <a:latin typeface="HY견명조" panose="02030600000101010101" pitchFamily="18" charset="-127"/>
                <a:ea typeface="HY견명조" panose="02030600000101010101" pitchFamily="18" charset="-127"/>
              </a:rPr>
              <a:t>용</a:t>
            </a:r>
            <a:r>
              <a:rPr lang="en-US" altLang="ko-KR" sz="1400" dirty="0" smtClean="0">
                <a:latin typeface="HY견명조" panose="02030600000101010101" pitchFamily="18" charset="-127"/>
                <a:ea typeface="HY견명조" panose="02030600000101010101" pitchFamily="18" charset="-127"/>
              </a:rPr>
              <a:t>(</a:t>
            </a:r>
            <a:r>
              <a:rPr lang="ko-KR" altLang="en-US" sz="1400" dirty="0" err="1" smtClean="0">
                <a:latin typeface="HY견명조" panose="02030600000101010101" pitchFamily="18" charset="-127"/>
                <a:ea typeface="HY견명조" panose="02030600000101010101" pitchFamily="18" charset="-127"/>
              </a:rPr>
              <a:t>龍</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과 </a:t>
            </a:r>
            <a:r>
              <a:rPr lang="en-US" altLang="ko-KR" sz="1400" dirty="0" smtClean="0">
                <a:latin typeface="HY견명조" panose="02030600000101010101" pitchFamily="18" charset="-127"/>
                <a:ea typeface="HY견명조" panose="02030600000101010101" pitchFamily="18" charset="-127"/>
              </a:rPr>
              <a:t>Dragon</a:t>
            </a:r>
            <a:r>
              <a:rPr lang="ko-KR" altLang="en-US" sz="1400" dirty="0" smtClean="0">
                <a:latin typeface="HY견명조" panose="02030600000101010101" pitchFamily="18" charset="-127"/>
                <a:ea typeface="HY견명조" panose="02030600000101010101" pitchFamily="18" charset="-127"/>
              </a:rPr>
              <a:t>의 화해</a:t>
            </a:r>
            <a:endParaRPr lang="en-US" altLang="ko-KR" sz="1400" dirty="0" smtClean="0">
              <a:latin typeface="HY견명조" panose="02030600000101010101" pitchFamily="18" charset="-127"/>
              <a:ea typeface="HY견명조" panose="02030600000101010101" pitchFamily="18" charset="-127"/>
            </a:endParaRPr>
          </a:p>
          <a:p>
            <a:r>
              <a:rPr lang="en-US" altLang="ko-KR" sz="1400" dirty="0">
                <a:latin typeface="HY견명조" panose="02030600000101010101" pitchFamily="18" charset="-127"/>
                <a:ea typeface="HY견명조" panose="02030600000101010101" pitchFamily="18" charset="-127"/>
              </a:rPr>
              <a:t> </a:t>
            </a:r>
            <a:r>
              <a:rPr lang="en-US" altLang="ko-KR" sz="1400" dirty="0" smtClean="0">
                <a:latin typeface="HY견명조" panose="02030600000101010101" pitchFamily="18" charset="-127"/>
                <a:ea typeface="HY견명조" panose="02030600000101010101" pitchFamily="18" charset="-127"/>
              </a:rPr>
              <a:t>- </a:t>
            </a:r>
            <a:r>
              <a:rPr lang="ko-KR" altLang="en-US" sz="1400" dirty="0" smtClean="0">
                <a:latin typeface="HY견명조" panose="02030600000101010101" pitchFamily="18" charset="-127"/>
                <a:ea typeface="HY견명조" panose="02030600000101010101" pitchFamily="18" charset="-127"/>
              </a:rPr>
              <a:t>지구적 환경 위기에 대한 대응</a:t>
            </a:r>
            <a:endParaRPr lang="ko-KR" altLang="en-US" sz="1400" dirty="0">
              <a:latin typeface="HY견명조" panose="02030600000101010101" pitchFamily="18" charset="-127"/>
              <a:ea typeface="HY견명조" panose="02030600000101010101" pitchFamily="18" charset="-127"/>
            </a:endParaRPr>
          </a:p>
        </p:txBody>
      </p:sp>
      <p:pic>
        <p:nvPicPr>
          <p:cNvPr id="7" name="그림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5283" y="5726685"/>
            <a:ext cx="586769" cy="439468"/>
          </a:xfrm>
          <a:prstGeom prst="rect">
            <a:avLst/>
          </a:prstGeom>
        </p:spPr>
      </p:pic>
    </p:spTree>
    <p:extLst>
      <p:ext uri="{BB962C8B-B14F-4D97-AF65-F5344CB8AC3E}">
        <p14:creationId xmlns:p14="http://schemas.microsoft.com/office/powerpoint/2010/main" val="54102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05" y="1423680"/>
            <a:ext cx="2248214" cy="3162741"/>
          </a:xfrm>
          <a:prstGeom prst="rect">
            <a:avLst/>
          </a:prstGeom>
        </p:spPr>
      </p:pic>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0918" y="2414108"/>
            <a:ext cx="3829584" cy="3143689"/>
          </a:xfrm>
          <a:prstGeom prst="rect">
            <a:avLst/>
          </a:prstGeom>
        </p:spPr>
      </p:pic>
      <p:sp>
        <p:nvSpPr>
          <p:cNvPr id="7" name="타원 6"/>
          <p:cNvSpPr/>
          <p:nvPr/>
        </p:nvSpPr>
        <p:spPr>
          <a:xfrm>
            <a:off x="3316778" y="2842953"/>
            <a:ext cx="980902" cy="2477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a:off x="2904919" y="1596044"/>
            <a:ext cx="1899837" cy="523220"/>
          </a:xfrm>
          <a:prstGeom prst="rect">
            <a:avLst/>
          </a:prstGeom>
          <a:noFill/>
        </p:spPr>
        <p:txBody>
          <a:bodyPr wrap="square" rtlCol="0">
            <a:spAutoFit/>
          </a:bodyPr>
          <a:lstStyle/>
          <a:p>
            <a:r>
              <a:rPr lang="en-US" altLang="ko-KR" sz="1400" b="1" dirty="0" smtClean="0">
                <a:solidFill>
                  <a:schemeClr val="accent1">
                    <a:lumMod val="50000"/>
                  </a:schemeClr>
                </a:solidFill>
              </a:rPr>
              <a:t>1145</a:t>
            </a:r>
            <a:r>
              <a:rPr lang="ko-KR" altLang="en-US" sz="1400" b="1" dirty="0" smtClean="0">
                <a:solidFill>
                  <a:schemeClr val="accent1">
                    <a:lumMod val="50000"/>
                  </a:schemeClr>
                </a:solidFill>
              </a:rPr>
              <a:t>년</a:t>
            </a:r>
            <a:r>
              <a:rPr lang="en-US" altLang="ko-KR" sz="1400" b="1" dirty="0" smtClean="0">
                <a:solidFill>
                  <a:schemeClr val="accent1">
                    <a:lumMod val="50000"/>
                  </a:schemeClr>
                </a:solidFill>
              </a:rPr>
              <a:t>(</a:t>
            </a:r>
            <a:r>
              <a:rPr lang="ko-KR" altLang="en-US" sz="1400" b="1" dirty="0" smtClean="0">
                <a:solidFill>
                  <a:schemeClr val="accent1">
                    <a:lumMod val="50000"/>
                  </a:schemeClr>
                </a:solidFill>
              </a:rPr>
              <a:t>인종</a:t>
            </a:r>
            <a:r>
              <a:rPr lang="en-US" altLang="ko-KR" sz="1400" b="1" dirty="0" smtClean="0">
                <a:solidFill>
                  <a:schemeClr val="accent1">
                    <a:lumMod val="50000"/>
                  </a:schemeClr>
                </a:solidFill>
              </a:rPr>
              <a:t>23)</a:t>
            </a:r>
          </a:p>
          <a:p>
            <a:r>
              <a:rPr lang="ko-KR" altLang="en-US" sz="1400" b="1" dirty="0" smtClean="0">
                <a:solidFill>
                  <a:schemeClr val="accent1">
                    <a:lumMod val="50000"/>
                  </a:schemeClr>
                </a:solidFill>
              </a:rPr>
              <a:t>김부식 등 편찬</a:t>
            </a:r>
            <a:endParaRPr lang="ko-KR" altLang="en-US" sz="1400" b="1" dirty="0">
              <a:solidFill>
                <a:schemeClr val="accent1">
                  <a:lumMod val="50000"/>
                </a:schemeClr>
              </a:solidFill>
            </a:endParaRPr>
          </a:p>
        </p:txBody>
      </p:sp>
      <p:sp>
        <p:nvSpPr>
          <p:cNvPr id="9" name="TextBox 8"/>
          <p:cNvSpPr txBox="1"/>
          <p:nvPr/>
        </p:nvSpPr>
        <p:spPr>
          <a:xfrm>
            <a:off x="3061949" y="5557797"/>
            <a:ext cx="1928553" cy="307777"/>
          </a:xfrm>
          <a:prstGeom prst="rect">
            <a:avLst/>
          </a:prstGeom>
          <a:noFill/>
        </p:spPr>
        <p:txBody>
          <a:bodyPr wrap="square" rtlCol="0">
            <a:spAutoFit/>
          </a:bodyPr>
          <a:lstStyle/>
          <a:p>
            <a:r>
              <a:rPr lang="ko-KR" altLang="en-US" sz="1400" dirty="0" smtClean="0">
                <a:solidFill>
                  <a:schemeClr val="accent1">
                    <a:lumMod val="50000"/>
                  </a:schemeClr>
                </a:solidFill>
              </a:rPr>
              <a:t>신라 </a:t>
            </a:r>
            <a:r>
              <a:rPr lang="ko-KR" altLang="en-US" sz="1400" dirty="0" err="1" smtClean="0">
                <a:solidFill>
                  <a:schemeClr val="accent1">
                    <a:lumMod val="50000"/>
                  </a:schemeClr>
                </a:solidFill>
              </a:rPr>
              <a:t>지증왕</a:t>
            </a:r>
            <a:r>
              <a:rPr lang="ko-KR" altLang="en-US" sz="1400" dirty="0" smtClean="0">
                <a:solidFill>
                  <a:schemeClr val="accent1">
                    <a:lumMod val="50000"/>
                  </a:schemeClr>
                </a:solidFill>
              </a:rPr>
              <a:t> </a:t>
            </a:r>
            <a:r>
              <a:rPr lang="ko-KR" altLang="en-US" sz="1400" dirty="0" err="1" smtClean="0">
                <a:solidFill>
                  <a:schemeClr val="accent1">
                    <a:lumMod val="50000"/>
                  </a:schemeClr>
                </a:solidFill>
              </a:rPr>
              <a:t>본기</a:t>
            </a:r>
            <a:endParaRPr lang="ko-KR" altLang="en-US" sz="1400" dirty="0">
              <a:solidFill>
                <a:schemeClr val="accent1">
                  <a:lumMod val="50000"/>
                </a:schemeClr>
              </a:solidFill>
            </a:endParaRPr>
          </a:p>
        </p:txBody>
      </p:sp>
      <p:sp>
        <p:nvSpPr>
          <p:cNvPr id="10" name="TextBox 9"/>
          <p:cNvSpPr txBox="1"/>
          <p:nvPr/>
        </p:nvSpPr>
        <p:spPr>
          <a:xfrm>
            <a:off x="5337053" y="985537"/>
            <a:ext cx="3167149" cy="1200329"/>
          </a:xfrm>
          <a:prstGeom prst="rect">
            <a:avLst/>
          </a:prstGeom>
          <a:noFill/>
        </p:spPr>
        <p:txBody>
          <a:bodyPr wrap="square" rtlCol="0">
            <a:spAutoFit/>
          </a:bodyPr>
          <a:lstStyle/>
          <a:p>
            <a:pPr algn="just" fontAlgn="base"/>
            <a:r>
              <a:rPr lang="zh-TW" altLang="en-US" sz="1200" dirty="0"/>
              <a:t>十三年 夏六月 于山國歸服 歲以土宜爲貢 于山國在溟州正東海島 或名鬱陵島 地方一百里 恃嶮不服 伊湌異斯夫 爲何瑟羅州軍主 謂于山人愚悍 難以威來 可以計服 乃多造木偶師子 分載戰船 抵其國海岸 誑告曰 汝若不服 則放此猛獸踏殺之 國人恐懼則降</a:t>
            </a:r>
          </a:p>
        </p:txBody>
      </p:sp>
      <p:sp>
        <p:nvSpPr>
          <p:cNvPr id="11" name="TextBox 10"/>
          <p:cNvSpPr txBox="1"/>
          <p:nvPr/>
        </p:nvSpPr>
        <p:spPr>
          <a:xfrm>
            <a:off x="5337052" y="2365068"/>
            <a:ext cx="3374685" cy="3754874"/>
          </a:xfrm>
          <a:prstGeom prst="rect">
            <a:avLst/>
          </a:prstGeom>
          <a:noFill/>
        </p:spPr>
        <p:txBody>
          <a:bodyPr wrap="square" rtlCol="0">
            <a:spAutoFit/>
          </a:bodyPr>
          <a:lstStyle/>
          <a:p>
            <a:pPr algn="just" fontAlgn="base"/>
            <a:r>
              <a:rPr lang="en-US" altLang="ko-KR" sz="1400" dirty="0">
                <a:latin typeface="HY견명조" panose="02030600000101010101" pitchFamily="18" charset="-127"/>
                <a:ea typeface="HY견명조" panose="02030600000101010101" pitchFamily="18" charset="-127"/>
              </a:rPr>
              <a:t>13</a:t>
            </a:r>
            <a:r>
              <a:rPr lang="ko-KR" altLang="en-US" sz="1400" dirty="0" smtClean="0">
                <a:latin typeface="HY견명조" panose="02030600000101010101" pitchFamily="18" charset="-127"/>
                <a:ea typeface="HY견명조" panose="02030600000101010101" pitchFamily="18" charset="-127"/>
              </a:rPr>
              <a:t>년</a:t>
            </a:r>
            <a:r>
              <a:rPr lang="en-US" altLang="ko-KR" sz="1400" dirty="0" smtClean="0">
                <a:latin typeface="HY견명조" panose="02030600000101010101" pitchFamily="18" charset="-127"/>
                <a:ea typeface="HY견명조" panose="02030600000101010101" pitchFamily="18" charset="-127"/>
              </a:rPr>
              <a:t>(512</a:t>
            </a:r>
            <a:r>
              <a:rPr lang="ko-KR" altLang="en-US" sz="1400" dirty="0" smtClean="0">
                <a:latin typeface="HY견명조" panose="02030600000101010101" pitchFamily="18" charset="-127"/>
                <a:ea typeface="HY견명조" panose="02030600000101010101" pitchFamily="18" charset="-127"/>
              </a:rPr>
              <a:t>년</a:t>
            </a:r>
            <a:r>
              <a:rPr lang="en-US" altLang="ko-KR" sz="1400" dirty="0" smtClean="0">
                <a:latin typeface="HY견명조" panose="02030600000101010101" pitchFamily="18" charset="-127"/>
                <a:ea typeface="HY견명조" panose="02030600000101010101" pitchFamily="18" charset="-127"/>
              </a:rPr>
              <a:t>)</a:t>
            </a:r>
            <a:r>
              <a:rPr lang="ko-KR" altLang="en-US" sz="1400" dirty="0" smtClean="0">
                <a:latin typeface="HY견명조" panose="02030600000101010101" pitchFamily="18" charset="-127"/>
                <a:ea typeface="HY견명조" panose="02030600000101010101" pitchFamily="18" charset="-127"/>
              </a:rPr>
              <a:t> </a:t>
            </a:r>
            <a:r>
              <a:rPr lang="en-US" altLang="ko-KR" sz="1400" dirty="0">
                <a:latin typeface="HY견명조" panose="02030600000101010101" pitchFamily="18" charset="-127"/>
                <a:ea typeface="HY견명조" panose="02030600000101010101" pitchFamily="18" charset="-127"/>
              </a:rPr>
              <a:t>6</a:t>
            </a:r>
            <a:r>
              <a:rPr lang="ko-KR" altLang="en-US" sz="1400" dirty="0">
                <a:latin typeface="HY견명조" panose="02030600000101010101" pitchFamily="18" charset="-127"/>
                <a:ea typeface="HY견명조" panose="02030600000101010101" pitchFamily="18" charset="-127"/>
              </a:rPr>
              <a:t>월 여름</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우산국이 </a:t>
            </a:r>
            <a:r>
              <a:rPr lang="ko-KR" altLang="en-US" sz="1400" dirty="0" err="1">
                <a:latin typeface="HY견명조" panose="02030600000101010101" pitchFamily="18" charset="-127"/>
                <a:ea typeface="HY견명조" panose="02030600000101010101" pitchFamily="18" charset="-127"/>
              </a:rPr>
              <a:t>귀복</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歸復</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하여</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매년 토산물을 공물로 바치기로 하였다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우산국은 명주의 정동쪽 바다에 있는 섬인데</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울릉도라고도 한다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그 섬은 사방 </a:t>
            </a:r>
            <a:r>
              <a:rPr lang="en-US" altLang="ko-KR" sz="1400" dirty="0">
                <a:latin typeface="HY견명조" panose="02030600000101010101" pitchFamily="18" charset="-127"/>
                <a:ea typeface="HY견명조" panose="02030600000101010101" pitchFamily="18" charset="-127"/>
              </a:rPr>
              <a:t>1</a:t>
            </a:r>
            <a:r>
              <a:rPr lang="ko-KR" altLang="en-US" sz="1400" dirty="0">
                <a:latin typeface="HY견명조" panose="02030600000101010101" pitchFamily="18" charset="-127"/>
                <a:ea typeface="HY견명조" panose="02030600000101010101" pitchFamily="18" charset="-127"/>
              </a:rPr>
              <a:t>백리인데</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그들은 지세가 험한 것을 믿고 항복하지 않았었다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이찬 이사부가 </a:t>
            </a:r>
            <a:r>
              <a:rPr lang="ko-KR" altLang="en-US" sz="1400" dirty="0" err="1">
                <a:latin typeface="HY견명조" panose="02030600000101010101" pitchFamily="18" charset="-127"/>
                <a:ea typeface="HY견명조" panose="02030600000101010101" pitchFamily="18" charset="-127"/>
              </a:rPr>
              <a:t>하슬라주의</a:t>
            </a:r>
            <a:r>
              <a:rPr lang="ko-KR" altLang="en-US" sz="1400" dirty="0">
                <a:latin typeface="HY견명조" panose="02030600000101010101" pitchFamily="18" charset="-127"/>
                <a:ea typeface="HY견명조" panose="02030600000101010101" pitchFamily="18" charset="-127"/>
              </a:rPr>
              <a:t> 군주가 되었을 때</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우산 사람들이 </a:t>
            </a:r>
            <a:r>
              <a:rPr lang="ko-KR" altLang="en-US" sz="1400" dirty="0" err="1">
                <a:latin typeface="HY견명조" panose="02030600000101010101" pitchFamily="18" charset="-127"/>
                <a:ea typeface="HY견명조" panose="02030600000101010101" pitchFamily="18" charset="-127"/>
              </a:rPr>
              <a:t>우둔하고도</a:t>
            </a:r>
            <a:r>
              <a:rPr lang="ko-KR" altLang="en-US" sz="1400" dirty="0">
                <a:latin typeface="HY견명조" panose="02030600000101010101" pitchFamily="18" charset="-127"/>
                <a:ea typeface="HY견명조" panose="02030600000101010101" pitchFamily="18" charset="-127"/>
              </a:rPr>
              <a:t> 사나우므로</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위세로 다루기는 어려우며</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계략으로 </a:t>
            </a:r>
            <a:r>
              <a:rPr lang="ko-KR" altLang="en-US" sz="1400" dirty="0" err="1">
                <a:latin typeface="HY견명조" panose="02030600000101010101" pitchFamily="18" charset="-127"/>
                <a:ea typeface="HY견명조" panose="02030600000101010101" pitchFamily="18" charset="-127"/>
              </a:rPr>
              <a:t>항복시켜야</a:t>
            </a:r>
            <a:r>
              <a:rPr lang="ko-KR" altLang="en-US" sz="1400" dirty="0">
                <a:latin typeface="HY견명조" panose="02030600000101010101" pitchFamily="18" charset="-127"/>
                <a:ea typeface="HY견명조" panose="02030600000101010101" pitchFamily="18" charset="-127"/>
              </a:rPr>
              <a:t> 한다고 말했다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그는 곧 나무로 허수아비 사자를 만들어 병선에 나누어 싣고</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우산국의 해안에 도착하였다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그는 거짓말로 “너희들이 만약 항복하지 않는다면 이 맹수를 풀어 너희들을 밟아 죽이도록 하겠다</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고 말하였다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우산국의 백성들이 두려워하여 곧 항복하였다</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3857890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51" y="1301955"/>
            <a:ext cx="2020150" cy="2821157"/>
          </a:xfrm>
          <a:prstGeom prst="rect">
            <a:avLst/>
          </a:prstGeom>
        </p:spPr>
      </p:pic>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2295" y="2333835"/>
            <a:ext cx="2388883" cy="3238621"/>
          </a:xfrm>
          <a:prstGeom prst="rect">
            <a:avLst/>
          </a:prstGeom>
        </p:spPr>
      </p:pic>
      <p:sp>
        <p:nvSpPr>
          <p:cNvPr id="7" name="타원 6"/>
          <p:cNvSpPr/>
          <p:nvPr/>
        </p:nvSpPr>
        <p:spPr>
          <a:xfrm>
            <a:off x="3406576" y="2485949"/>
            <a:ext cx="587230" cy="293439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a:off x="4505498" y="3017605"/>
            <a:ext cx="3325091" cy="523220"/>
          </a:xfrm>
          <a:prstGeom prst="rect">
            <a:avLst/>
          </a:prstGeom>
          <a:noFill/>
        </p:spPr>
        <p:txBody>
          <a:bodyPr wrap="square" rtlCol="0">
            <a:spAutoFit/>
          </a:bodyPr>
          <a:lstStyle/>
          <a:p>
            <a:pPr algn="just" fontAlgn="base"/>
            <a:r>
              <a:rPr lang="zh-TW" altLang="en-US" sz="1400" dirty="0"/>
              <a:t>于山</a:t>
            </a:r>
            <a:r>
              <a:rPr lang="en-US" altLang="zh-TW" sz="1400" dirty="0"/>
              <a:t>·</a:t>
            </a:r>
            <a:r>
              <a:rPr lang="zh-TW" altLang="en-US" sz="1400" dirty="0"/>
              <a:t>武陵二島 在縣正東海中 二島相距不遠 風日淸明 則可望見 新羅時稱于山國</a:t>
            </a:r>
          </a:p>
        </p:txBody>
      </p:sp>
      <p:sp>
        <p:nvSpPr>
          <p:cNvPr id="9" name="TextBox 8"/>
          <p:cNvSpPr txBox="1"/>
          <p:nvPr/>
        </p:nvSpPr>
        <p:spPr>
          <a:xfrm>
            <a:off x="4505498" y="3739987"/>
            <a:ext cx="3591098" cy="1169551"/>
          </a:xfrm>
          <a:prstGeom prst="rect">
            <a:avLst/>
          </a:prstGeom>
          <a:noFill/>
        </p:spPr>
        <p:txBody>
          <a:bodyPr wrap="square" rtlCol="0">
            <a:spAutoFit/>
          </a:bodyPr>
          <a:lstStyle/>
          <a:p>
            <a:pPr algn="just" fontAlgn="base"/>
            <a:r>
              <a:rPr lang="ko-KR" altLang="en-US" sz="1400" dirty="0">
                <a:latin typeface="HY견명조" panose="02030600000101010101" pitchFamily="18" charset="-127"/>
                <a:ea typeface="HY견명조" panose="02030600000101010101" pitchFamily="18" charset="-127"/>
              </a:rPr>
              <a:t>우산과 </a:t>
            </a:r>
            <a:r>
              <a:rPr lang="ko-KR" altLang="en-US" sz="1400" dirty="0" err="1">
                <a:latin typeface="HY견명조" panose="02030600000101010101" pitchFamily="18" charset="-127"/>
                <a:ea typeface="HY견명조" panose="02030600000101010101" pitchFamily="18" charset="-127"/>
              </a:rPr>
              <a:t>무릉</a:t>
            </a:r>
            <a:r>
              <a:rPr lang="ko-KR" altLang="en-US"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두섬이</a:t>
            </a:r>
            <a:r>
              <a:rPr lang="ko-KR" altLang="en-US" sz="1400" dirty="0">
                <a:latin typeface="HY견명조" panose="02030600000101010101" pitchFamily="18" charset="-127"/>
                <a:ea typeface="HY견명조" panose="02030600000101010101" pitchFamily="18" charset="-127"/>
              </a:rPr>
              <a:t> </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울진</a:t>
            </a:r>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현의 </a:t>
            </a:r>
            <a:r>
              <a:rPr lang="ko-KR" altLang="en-US" sz="1400" dirty="0" err="1">
                <a:latin typeface="HY견명조" panose="02030600000101010101" pitchFamily="18" charset="-127"/>
                <a:ea typeface="HY견명조" panose="02030600000101010101" pitchFamily="18" charset="-127"/>
              </a:rPr>
              <a:t>정동방향</a:t>
            </a:r>
            <a:r>
              <a:rPr lang="ko-KR" altLang="en-US" sz="1400" dirty="0">
                <a:latin typeface="HY견명조" panose="02030600000101010101" pitchFamily="18" charset="-127"/>
                <a:ea typeface="HY견명조" panose="02030600000101010101" pitchFamily="18" charset="-127"/>
              </a:rPr>
              <a:t> 바다 가운데 있다</a:t>
            </a:r>
            <a:r>
              <a:rPr lang="en-US" altLang="ko-KR" sz="1400" dirty="0">
                <a:latin typeface="HY견명조" panose="02030600000101010101" pitchFamily="18" charset="-127"/>
                <a:ea typeface="HY견명조" panose="02030600000101010101" pitchFamily="18" charset="-127"/>
              </a:rPr>
              <a:t>. </a:t>
            </a:r>
            <a:r>
              <a:rPr lang="ko-KR" altLang="en-US" sz="1400" dirty="0" err="1">
                <a:latin typeface="HY견명조" panose="02030600000101010101" pitchFamily="18" charset="-127"/>
                <a:ea typeface="HY견명조" panose="02030600000101010101" pitchFamily="18" charset="-127"/>
              </a:rPr>
              <a:t>두섬이</a:t>
            </a:r>
            <a:r>
              <a:rPr lang="ko-KR" altLang="en-US" sz="1400" dirty="0">
                <a:latin typeface="HY견명조" panose="02030600000101010101" pitchFamily="18" charset="-127"/>
                <a:ea typeface="HY견명조" panose="02030600000101010101" pitchFamily="18" charset="-127"/>
              </a:rPr>
              <a:t> 서로 거리가 멀지 아니하여 </a:t>
            </a:r>
            <a:r>
              <a:rPr lang="ko-KR" altLang="en-US" sz="1400" dirty="0" err="1">
                <a:latin typeface="HY견명조" panose="02030600000101010101" pitchFamily="18" charset="-127"/>
                <a:ea typeface="HY견명조" panose="02030600000101010101" pitchFamily="18" charset="-127"/>
              </a:rPr>
              <a:t>풍일이</a:t>
            </a:r>
            <a:r>
              <a:rPr lang="ko-KR" altLang="en-US" sz="1400" dirty="0">
                <a:latin typeface="HY견명조" panose="02030600000101010101" pitchFamily="18" charset="-127"/>
                <a:ea typeface="HY견명조" panose="02030600000101010101" pitchFamily="18" charset="-127"/>
              </a:rPr>
              <a:t> 청명한 즉 가히 바라볼 수 있다</a:t>
            </a:r>
            <a:r>
              <a:rPr lang="en-US" altLang="ko-KR" sz="1400" dirty="0">
                <a:latin typeface="HY견명조" panose="02030600000101010101" pitchFamily="18" charset="-127"/>
                <a:ea typeface="HY견명조" panose="02030600000101010101" pitchFamily="18" charset="-127"/>
              </a:rPr>
              <a:t>. </a:t>
            </a:r>
            <a:r>
              <a:rPr lang="ko-KR" altLang="en-US" sz="1400" dirty="0">
                <a:latin typeface="HY견명조" panose="02030600000101010101" pitchFamily="18" charset="-127"/>
                <a:ea typeface="HY견명조" panose="02030600000101010101" pitchFamily="18" charset="-127"/>
              </a:rPr>
              <a:t>신라시대에는 우산국이라 칭하였다</a:t>
            </a:r>
            <a:r>
              <a:rPr lang="en-US" altLang="ko-KR" sz="1400" dirty="0">
                <a:latin typeface="HY견명조" panose="02030600000101010101" pitchFamily="18" charset="-127"/>
                <a:ea typeface="HY견명조" panose="02030600000101010101" pitchFamily="18" charset="-127"/>
              </a:rPr>
              <a:t>. </a:t>
            </a:r>
            <a:endParaRPr lang="ko-KR" altLang="en-US" sz="1400" dirty="0">
              <a:latin typeface="HY견명조" panose="02030600000101010101" pitchFamily="18" charset="-127"/>
              <a:ea typeface="HY견명조" panose="02030600000101010101" pitchFamily="18" charset="-127"/>
            </a:endParaRPr>
          </a:p>
        </p:txBody>
      </p:sp>
      <p:sp>
        <p:nvSpPr>
          <p:cNvPr id="10" name="TextBox 9"/>
          <p:cNvSpPr txBox="1"/>
          <p:nvPr/>
        </p:nvSpPr>
        <p:spPr>
          <a:xfrm>
            <a:off x="2579001" y="1658501"/>
            <a:ext cx="1986741" cy="523220"/>
          </a:xfrm>
          <a:prstGeom prst="rect">
            <a:avLst/>
          </a:prstGeom>
          <a:noFill/>
        </p:spPr>
        <p:txBody>
          <a:bodyPr wrap="square" rtlCol="0">
            <a:spAutoFit/>
          </a:bodyPr>
          <a:lstStyle/>
          <a:p>
            <a:r>
              <a:rPr lang="ko-KR" altLang="en-US" sz="1400" b="1" dirty="0" smtClean="0">
                <a:solidFill>
                  <a:schemeClr val="accent1">
                    <a:lumMod val="50000"/>
                  </a:schemeClr>
                </a:solidFill>
              </a:rPr>
              <a:t>세종실록지리지</a:t>
            </a:r>
            <a:endParaRPr lang="en-US" altLang="ko-KR" sz="1400" b="1" dirty="0" smtClean="0">
              <a:solidFill>
                <a:schemeClr val="accent1">
                  <a:lumMod val="50000"/>
                </a:schemeClr>
              </a:solidFill>
            </a:endParaRPr>
          </a:p>
          <a:p>
            <a:r>
              <a:rPr lang="en-US" altLang="ko-KR" sz="1400" b="1" dirty="0" smtClean="0">
                <a:solidFill>
                  <a:schemeClr val="accent1">
                    <a:lumMod val="50000"/>
                  </a:schemeClr>
                </a:solidFill>
              </a:rPr>
              <a:t>(1454</a:t>
            </a:r>
            <a:r>
              <a:rPr lang="ko-KR" altLang="en-US" sz="1400" b="1" dirty="0" smtClean="0">
                <a:solidFill>
                  <a:schemeClr val="accent1">
                    <a:lumMod val="50000"/>
                  </a:schemeClr>
                </a:solidFill>
              </a:rPr>
              <a:t>년 단종</a:t>
            </a:r>
            <a:r>
              <a:rPr lang="en-US" altLang="ko-KR" sz="1400" b="1" dirty="0" smtClean="0">
                <a:solidFill>
                  <a:schemeClr val="accent1">
                    <a:lumMod val="50000"/>
                  </a:schemeClr>
                </a:solidFill>
              </a:rPr>
              <a:t>2</a:t>
            </a:r>
            <a:r>
              <a:rPr lang="ko-KR" altLang="en-US" sz="1400" b="1" dirty="0" smtClean="0">
                <a:solidFill>
                  <a:schemeClr val="accent1">
                    <a:lumMod val="50000"/>
                  </a:schemeClr>
                </a:solidFill>
              </a:rPr>
              <a:t>년</a:t>
            </a:r>
            <a:r>
              <a:rPr lang="en-US" altLang="ko-KR" sz="1400" b="1" dirty="0" smtClean="0">
                <a:solidFill>
                  <a:schemeClr val="accent1">
                    <a:lumMod val="50000"/>
                  </a:schemeClr>
                </a:solidFill>
              </a:rPr>
              <a:t>)</a:t>
            </a:r>
          </a:p>
        </p:txBody>
      </p:sp>
      <p:sp>
        <p:nvSpPr>
          <p:cNvPr id="11" name="TextBox 10"/>
          <p:cNvSpPr txBox="1"/>
          <p:nvPr/>
        </p:nvSpPr>
        <p:spPr>
          <a:xfrm>
            <a:off x="4505498" y="2510667"/>
            <a:ext cx="2591516" cy="307777"/>
          </a:xfrm>
          <a:prstGeom prst="rect">
            <a:avLst/>
          </a:prstGeom>
          <a:noFill/>
        </p:spPr>
        <p:txBody>
          <a:bodyPr wrap="square" rtlCol="0">
            <a:spAutoFit/>
          </a:bodyPr>
          <a:lstStyle/>
          <a:p>
            <a:r>
              <a:rPr lang="en-US" altLang="ko-KR" sz="1400" dirty="0">
                <a:latin typeface="HY견명조" panose="02030600000101010101" pitchFamily="18" charset="-127"/>
                <a:ea typeface="HY견명조" panose="02030600000101010101" pitchFamily="18" charset="-127"/>
              </a:rPr>
              <a:t>(</a:t>
            </a:r>
            <a:r>
              <a:rPr lang="ko-KR" altLang="en-US" sz="1400" dirty="0">
                <a:latin typeface="HY견명조" panose="02030600000101010101" pitchFamily="18" charset="-127"/>
                <a:ea typeface="HY견명조" panose="02030600000101010101" pitchFamily="18" charset="-127"/>
              </a:rPr>
              <a:t>세종</a:t>
            </a:r>
            <a:r>
              <a:rPr lang="en-US" altLang="ko-KR" sz="1400" dirty="0">
                <a:latin typeface="HY견명조" panose="02030600000101010101" pitchFamily="18" charset="-127"/>
                <a:ea typeface="HY견명조" panose="02030600000101010101" pitchFamily="18" charset="-127"/>
              </a:rPr>
              <a:t>14, 1432</a:t>
            </a:r>
            <a:r>
              <a:rPr lang="ko-KR" altLang="en-US" sz="1400" dirty="0">
                <a:latin typeface="HY견명조" panose="02030600000101010101" pitchFamily="18" charset="-127"/>
                <a:ea typeface="HY견명조" panose="02030600000101010101" pitchFamily="18" charset="-127"/>
              </a:rPr>
              <a:t>년</a:t>
            </a:r>
            <a:r>
              <a:rPr lang="en-US" altLang="ko-KR" sz="1400" dirty="0">
                <a:latin typeface="HY견명조" panose="02030600000101010101" pitchFamily="18" charset="-127"/>
                <a:ea typeface="HY견명조" panose="02030600000101010101" pitchFamily="18" charset="-127"/>
              </a:rPr>
              <a:t>)</a:t>
            </a:r>
            <a:endParaRPr lang="ko-KR" altLang="en-US" sz="1400" dirty="0">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17194308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17" y="975021"/>
            <a:ext cx="2226786" cy="2893819"/>
          </a:xfrm>
          <a:prstGeom prst="rect">
            <a:avLst/>
          </a:prstGeom>
        </p:spPr>
      </p:pic>
      <p:sp>
        <p:nvSpPr>
          <p:cNvPr id="5" name="TextBox 4"/>
          <p:cNvSpPr txBox="1"/>
          <p:nvPr/>
        </p:nvSpPr>
        <p:spPr>
          <a:xfrm>
            <a:off x="2721392" y="1211634"/>
            <a:ext cx="1056742" cy="369332"/>
          </a:xfrm>
          <a:prstGeom prst="rect">
            <a:avLst/>
          </a:prstGeom>
          <a:noFill/>
        </p:spPr>
        <p:txBody>
          <a:bodyPr wrap="square" rtlCol="0">
            <a:spAutoFit/>
          </a:bodyPr>
          <a:lstStyle/>
          <a:p>
            <a:r>
              <a:rPr lang="en-US" altLang="ko-KR" dirty="0" smtClean="0">
                <a:solidFill>
                  <a:schemeClr val="accent1">
                    <a:lumMod val="50000"/>
                  </a:schemeClr>
                </a:solidFill>
              </a:rPr>
              <a:t>1531</a:t>
            </a:r>
            <a:r>
              <a:rPr lang="ko-KR" altLang="en-US" dirty="0" smtClean="0">
                <a:solidFill>
                  <a:schemeClr val="accent1">
                    <a:lumMod val="50000"/>
                  </a:schemeClr>
                </a:solidFill>
              </a:rPr>
              <a:t>년</a:t>
            </a:r>
            <a:endParaRPr lang="ko-KR" altLang="en-US" dirty="0">
              <a:solidFill>
                <a:schemeClr val="accent1">
                  <a:lumMod val="50000"/>
                </a:schemeClr>
              </a:solidFill>
            </a:endParaRPr>
          </a:p>
        </p:txBody>
      </p:sp>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4992" y="1817579"/>
            <a:ext cx="3331499" cy="2807288"/>
          </a:xfrm>
          <a:prstGeom prst="rect">
            <a:avLst/>
          </a:prstGeom>
        </p:spPr>
      </p:pic>
      <p:sp>
        <p:nvSpPr>
          <p:cNvPr id="7" name="타원 6"/>
          <p:cNvSpPr/>
          <p:nvPr/>
        </p:nvSpPr>
        <p:spPr>
          <a:xfrm>
            <a:off x="1556220" y="2059133"/>
            <a:ext cx="773083" cy="230338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a:off x="5112327" y="1789022"/>
            <a:ext cx="3300153" cy="1169551"/>
          </a:xfrm>
          <a:prstGeom prst="rect">
            <a:avLst/>
          </a:prstGeom>
          <a:noFill/>
        </p:spPr>
        <p:txBody>
          <a:bodyPr wrap="square" rtlCol="0">
            <a:spAutoFit/>
          </a:bodyPr>
          <a:lstStyle/>
          <a:p>
            <a:pPr algn="just" fontAlgn="base"/>
            <a:r>
              <a:rPr lang="zh-TW" altLang="en-US" sz="1400"/>
              <a:t>于山島 鬱陵島 一云武陵 一云羽陵 二島在縣正東海中 三峯岌嶪撑空 南峯稍卑 風日淸明則 峯頭樹木及山根沙渚 歷歷可見 風更則 二日可到 一說 于山鬱陵本一島地方百里</a:t>
            </a:r>
            <a:r>
              <a:rPr lang="en-US" altLang="zh-TW" sz="1400"/>
              <a:t>. </a:t>
            </a:r>
            <a:r>
              <a:rPr lang="zh-TW" altLang="en-US" sz="1400"/>
              <a:t>新羅時 </a:t>
            </a:r>
            <a:r>
              <a:rPr lang="en-US" altLang="zh-TW" sz="1400"/>
              <a:t>... ... </a:t>
            </a:r>
            <a:endParaRPr lang="zh-TW" altLang="en-US" sz="1400"/>
          </a:p>
        </p:txBody>
      </p:sp>
      <p:sp>
        <p:nvSpPr>
          <p:cNvPr id="9" name="TextBox 8"/>
          <p:cNvSpPr txBox="1"/>
          <p:nvPr/>
        </p:nvSpPr>
        <p:spPr>
          <a:xfrm>
            <a:off x="5112327" y="3275215"/>
            <a:ext cx="3300153" cy="2246769"/>
          </a:xfrm>
          <a:prstGeom prst="rect">
            <a:avLst/>
          </a:prstGeom>
          <a:noFill/>
        </p:spPr>
        <p:txBody>
          <a:bodyPr wrap="square" rtlCol="0">
            <a:spAutoFit/>
          </a:bodyPr>
          <a:lstStyle/>
          <a:p>
            <a:pPr algn="just" fontAlgn="base"/>
            <a:r>
              <a:rPr lang="ko-KR" altLang="en-US" sz="1400">
                <a:latin typeface="HY견명조" panose="02030600000101010101" pitchFamily="18" charset="-127"/>
                <a:ea typeface="HY견명조" panose="02030600000101010101" pitchFamily="18" charset="-127"/>
              </a:rPr>
              <a:t>우산도</a:t>
            </a:r>
            <a:r>
              <a:rPr lang="en-US" altLang="ko-KR" sz="1400">
                <a:latin typeface="HY견명조" panose="02030600000101010101" pitchFamily="18" charset="-127"/>
                <a:ea typeface="HY견명조" panose="02030600000101010101" pitchFamily="18" charset="-127"/>
              </a:rPr>
              <a:t>(</a:t>
            </a:r>
            <a:r>
              <a:rPr lang="ko-KR" altLang="en-US" sz="1400">
                <a:latin typeface="HY견명조" panose="02030600000101010101" pitchFamily="18" charset="-127"/>
                <a:ea typeface="HY견명조" panose="02030600000101010101" pitchFamily="18" charset="-127"/>
              </a:rPr>
              <a:t>于山島</a:t>
            </a:r>
            <a:r>
              <a:rPr lang="en-US" altLang="ko-KR" sz="1400">
                <a:latin typeface="HY견명조" panose="02030600000101010101" pitchFamily="18" charset="-127"/>
                <a:ea typeface="HY견명조" panose="02030600000101010101" pitchFamily="18" charset="-127"/>
              </a:rPr>
              <a:t>)</a:t>
            </a:r>
            <a:r>
              <a:rPr lang="ko-KR" altLang="en-US" sz="1400">
                <a:latin typeface="HY견명조" panose="02030600000101010101" pitchFamily="18" charset="-127"/>
                <a:ea typeface="HY견명조" panose="02030600000101010101" pitchFamily="18" charset="-127"/>
              </a:rPr>
              <a:t>ㆍ울릉도</a:t>
            </a:r>
            <a:r>
              <a:rPr lang="en-US" altLang="ko-KR" sz="1400">
                <a:latin typeface="HY견명조" panose="02030600000101010101" pitchFamily="18" charset="-127"/>
                <a:ea typeface="HY견명조" panose="02030600000101010101" pitchFamily="18" charset="-127"/>
              </a:rPr>
              <a:t>(</a:t>
            </a:r>
            <a:r>
              <a:rPr lang="ko-KR" altLang="en-US" sz="1400">
                <a:latin typeface="HY견명조" panose="02030600000101010101" pitchFamily="18" charset="-127"/>
                <a:ea typeface="HY견명조" panose="02030600000101010101" pitchFamily="18" charset="-127"/>
              </a:rPr>
              <a:t>鬱陵島</a:t>
            </a:r>
            <a:r>
              <a:rPr lang="en-US" altLang="ko-KR" sz="1400">
                <a:latin typeface="HY견명조" panose="02030600000101010101" pitchFamily="18" charset="-127"/>
                <a:ea typeface="HY견명조" panose="02030600000101010101" pitchFamily="18" charset="-127"/>
              </a:rPr>
              <a:t>) </a:t>
            </a:r>
            <a:r>
              <a:rPr lang="ko-KR" altLang="en-US" sz="1400">
                <a:latin typeface="HY견명조" panose="02030600000101010101" pitchFamily="18" charset="-127"/>
                <a:ea typeface="HY견명조" panose="02030600000101010101" pitchFamily="18" charset="-127"/>
              </a:rPr>
              <a:t>무릉</a:t>
            </a:r>
            <a:r>
              <a:rPr lang="en-US" altLang="ko-KR" sz="1400">
                <a:latin typeface="HY견명조" panose="02030600000101010101" pitchFamily="18" charset="-127"/>
                <a:ea typeface="HY견명조" panose="02030600000101010101" pitchFamily="18" charset="-127"/>
              </a:rPr>
              <a:t>(</a:t>
            </a:r>
            <a:r>
              <a:rPr lang="ko-KR" altLang="en-US" sz="1400">
                <a:latin typeface="HY견명조" panose="02030600000101010101" pitchFamily="18" charset="-127"/>
                <a:ea typeface="HY견명조" panose="02030600000101010101" pitchFamily="18" charset="-127"/>
              </a:rPr>
              <a:t>武陵</a:t>
            </a:r>
            <a:r>
              <a:rPr lang="en-US" altLang="ko-KR" sz="1400">
                <a:latin typeface="HY견명조" panose="02030600000101010101" pitchFamily="18" charset="-127"/>
                <a:ea typeface="HY견명조" panose="02030600000101010101" pitchFamily="18" charset="-127"/>
              </a:rPr>
              <a:t>)</a:t>
            </a:r>
            <a:r>
              <a:rPr lang="ko-KR" altLang="en-US" sz="1400">
                <a:latin typeface="HY견명조" panose="02030600000101010101" pitchFamily="18" charset="-127"/>
                <a:ea typeface="HY견명조" panose="02030600000101010101" pitchFamily="18" charset="-127"/>
              </a:rPr>
              <a:t>이라고도 하고</a:t>
            </a:r>
            <a:r>
              <a:rPr lang="en-US" altLang="ko-KR" sz="1400">
                <a:latin typeface="HY견명조" panose="02030600000101010101" pitchFamily="18" charset="-127"/>
                <a:ea typeface="HY견명조" panose="02030600000101010101" pitchFamily="18" charset="-127"/>
              </a:rPr>
              <a:t>, </a:t>
            </a:r>
            <a:r>
              <a:rPr lang="ko-KR" altLang="en-US" sz="1400">
                <a:latin typeface="HY견명조" panose="02030600000101010101" pitchFamily="18" charset="-127"/>
                <a:ea typeface="HY견명조" panose="02030600000101010101" pitchFamily="18" charset="-127"/>
              </a:rPr>
              <a:t>우릉</a:t>
            </a:r>
            <a:r>
              <a:rPr lang="en-US" altLang="ko-KR" sz="1400">
                <a:latin typeface="HY견명조" panose="02030600000101010101" pitchFamily="18" charset="-127"/>
                <a:ea typeface="HY견명조" panose="02030600000101010101" pitchFamily="18" charset="-127"/>
              </a:rPr>
              <a:t>(</a:t>
            </a:r>
            <a:r>
              <a:rPr lang="ko-KR" altLang="en-US" sz="1400">
                <a:latin typeface="HY견명조" panose="02030600000101010101" pitchFamily="18" charset="-127"/>
                <a:ea typeface="HY견명조" panose="02030600000101010101" pitchFamily="18" charset="-127"/>
              </a:rPr>
              <a:t>羽陵</a:t>
            </a:r>
            <a:r>
              <a:rPr lang="en-US" altLang="ko-KR" sz="1400">
                <a:latin typeface="HY견명조" panose="02030600000101010101" pitchFamily="18" charset="-127"/>
                <a:ea typeface="HY견명조" panose="02030600000101010101" pitchFamily="18" charset="-127"/>
              </a:rPr>
              <a:t>)</a:t>
            </a:r>
            <a:r>
              <a:rPr lang="ko-KR" altLang="en-US" sz="1400">
                <a:latin typeface="HY견명조" panose="02030600000101010101" pitchFamily="18" charset="-127"/>
                <a:ea typeface="HY견명조" panose="02030600000101010101" pitchFamily="18" charset="-127"/>
              </a:rPr>
              <a:t>이라고도 한다</a:t>
            </a:r>
            <a:r>
              <a:rPr lang="en-US" altLang="ko-KR" sz="1400">
                <a:latin typeface="HY견명조" panose="02030600000101010101" pitchFamily="18" charset="-127"/>
                <a:ea typeface="HY견명조" panose="02030600000101010101" pitchFamily="18" charset="-127"/>
              </a:rPr>
              <a:t>. </a:t>
            </a:r>
            <a:r>
              <a:rPr lang="ko-KR" altLang="en-US" sz="1400">
                <a:latin typeface="HY견명조" panose="02030600000101010101" pitchFamily="18" charset="-127"/>
                <a:ea typeface="HY견명조" panose="02030600000101010101" pitchFamily="18" charset="-127"/>
              </a:rPr>
              <a:t>두 섬이 고을 바로 동쪽 바다 가운데 있다</a:t>
            </a:r>
            <a:r>
              <a:rPr lang="en-US" altLang="ko-KR" sz="1400">
                <a:latin typeface="HY견명조" panose="02030600000101010101" pitchFamily="18" charset="-127"/>
                <a:ea typeface="HY견명조" panose="02030600000101010101" pitchFamily="18" charset="-127"/>
              </a:rPr>
              <a:t>. </a:t>
            </a:r>
            <a:r>
              <a:rPr lang="ko-KR" altLang="en-US" sz="1400">
                <a:latin typeface="HY견명조" panose="02030600000101010101" pitchFamily="18" charset="-127"/>
                <a:ea typeface="HY견명조" panose="02030600000101010101" pitchFamily="18" charset="-127"/>
              </a:rPr>
              <a:t>세 봉우리가 곧게 솟아 하늘에 닿았는데 남쪽 봉우리가 약간 낮다</a:t>
            </a:r>
            <a:r>
              <a:rPr lang="en-US" altLang="ko-KR" sz="1400">
                <a:latin typeface="HY견명조" panose="02030600000101010101" pitchFamily="18" charset="-127"/>
                <a:ea typeface="HY견명조" panose="02030600000101010101" pitchFamily="18" charset="-127"/>
              </a:rPr>
              <a:t>. </a:t>
            </a:r>
            <a:r>
              <a:rPr lang="ko-KR" altLang="en-US" sz="1400">
                <a:latin typeface="HY견명조" panose="02030600000101010101" pitchFamily="18" charset="-127"/>
                <a:ea typeface="HY견명조" panose="02030600000101010101" pitchFamily="18" charset="-127"/>
              </a:rPr>
              <a:t>바람과 날씨가 청명하면 봉우리 머리의 수목과 산 밑의 모래톱을 역력히 볼 수 있으며 순풍이면 이틀에 갈 수 있다</a:t>
            </a:r>
            <a:r>
              <a:rPr lang="en-US" altLang="ko-KR" sz="1400">
                <a:latin typeface="HY견명조" panose="02030600000101010101" pitchFamily="18" charset="-127"/>
                <a:ea typeface="HY견명조" panose="02030600000101010101" pitchFamily="18" charset="-127"/>
              </a:rPr>
              <a:t>. </a:t>
            </a:r>
            <a:r>
              <a:rPr lang="ko-KR" altLang="en-US" sz="1400">
                <a:latin typeface="HY견명조" panose="02030600000101010101" pitchFamily="18" charset="-127"/>
                <a:ea typeface="HY견명조" panose="02030600000101010101" pitchFamily="18" charset="-127"/>
              </a:rPr>
              <a:t>일설에는 우산ㆍ울릉이 원래 한 섬으로서 지방이 백 리라고 한다</a:t>
            </a:r>
            <a:r>
              <a:rPr lang="en-US" altLang="ko-KR" sz="1400">
                <a:latin typeface="HY견명조" panose="02030600000101010101" pitchFamily="18" charset="-127"/>
                <a:ea typeface="HY견명조" panose="02030600000101010101" pitchFamily="18" charset="-127"/>
              </a:rPr>
              <a:t>. </a:t>
            </a:r>
            <a:endParaRPr lang="ko-KR" altLang="en-US" sz="1400">
              <a:latin typeface="HY견명조" panose="02030600000101010101" pitchFamily="18" charset="-127"/>
              <a:ea typeface="HY견명조" panose="02030600000101010101" pitchFamily="18" charset="-127"/>
            </a:endParaRPr>
          </a:p>
        </p:txBody>
      </p:sp>
      <p:pic>
        <p:nvPicPr>
          <p:cNvPr id="10" name="그림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987" y="3722609"/>
            <a:ext cx="3689733" cy="2661273"/>
          </a:xfrm>
          <a:prstGeom prst="rect">
            <a:avLst/>
          </a:prstGeom>
        </p:spPr>
      </p:pic>
      <p:sp>
        <p:nvSpPr>
          <p:cNvPr id="11" name="타원 10"/>
          <p:cNvSpPr/>
          <p:nvPr/>
        </p:nvSpPr>
        <p:spPr>
          <a:xfrm>
            <a:off x="3541222" y="4779818"/>
            <a:ext cx="473825" cy="5850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타원 11"/>
          <p:cNvSpPr/>
          <p:nvPr/>
        </p:nvSpPr>
        <p:spPr>
          <a:xfrm>
            <a:off x="3541222" y="5935287"/>
            <a:ext cx="473825" cy="4682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111885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53" y="1951388"/>
            <a:ext cx="2676899" cy="3839111"/>
          </a:xfrm>
          <a:prstGeom prst="rect">
            <a:avLst/>
          </a:prstGeom>
        </p:spPr>
      </p:pic>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97377"/>
            <a:ext cx="8512234" cy="308958"/>
          </a:xfrm>
          <a:prstGeom prst="rect">
            <a:avLst/>
          </a:prstGeom>
        </p:spPr>
      </p:pic>
      <p:sp>
        <p:nvSpPr>
          <p:cNvPr id="3" name="TextBox 2"/>
          <p:cNvSpPr txBox="1"/>
          <p:nvPr/>
        </p:nvSpPr>
        <p:spPr>
          <a:xfrm>
            <a:off x="656705" y="328690"/>
            <a:ext cx="207818" cy="646331"/>
          </a:xfrm>
          <a:prstGeom prst="rect">
            <a:avLst/>
          </a:prstGeom>
          <a:noFill/>
        </p:spPr>
        <p:txBody>
          <a:bodyPr wrap="square" rtlCol="0">
            <a:spAutoFit/>
          </a:bodyPr>
          <a:lstStyle/>
          <a:p>
            <a:r>
              <a:rPr lang="ko-KR" altLang="en-US" dirty="0" smtClean="0">
                <a:solidFill>
                  <a:srgbClr val="C00000"/>
                </a:solidFill>
                <a:latin typeface="HY견명조" panose="02030600000101010101" pitchFamily="18" charset="-127"/>
                <a:ea typeface="HY견명조" panose="02030600000101010101" pitchFamily="18" charset="-127"/>
              </a:rPr>
              <a:t>진실</a:t>
            </a:r>
            <a:endParaRPr lang="ko-KR" altLang="en-US" dirty="0">
              <a:solidFill>
                <a:srgbClr val="C00000"/>
              </a:solidFill>
              <a:latin typeface="HY견명조" panose="02030600000101010101" pitchFamily="18" charset="-127"/>
              <a:ea typeface="HY견명조" panose="02030600000101010101" pitchFamily="18" charset="-127"/>
            </a:endParaRPr>
          </a:p>
        </p:txBody>
      </p:sp>
      <p:pic>
        <p:nvPicPr>
          <p:cNvPr id="4" name="그림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2473420"/>
            <a:ext cx="4454237" cy="2954791"/>
          </a:xfrm>
          <a:prstGeom prst="rect">
            <a:avLst/>
          </a:prstGeom>
        </p:spPr>
      </p:pic>
      <p:sp>
        <p:nvSpPr>
          <p:cNvPr id="5" name="TextBox 4"/>
          <p:cNvSpPr txBox="1"/>
          <p:nvPr/>
        </p:nvSpPr>
        <p:spPr>
          <a:xfrm>
            <a:off x="2992582" y="1678008"/>
            <a:ext cx="2884516" cy="738664"/>
          </a:xfrm>
          <a:prstGeom prst="rect">
            <a:avLst/>
          </a:prstGeom>
          <a:noFill/>
        </p:spPr>
        <p:txBody>
          <a:bodyPr wrap="square" rtlCol="0">
            <a:spAutoFit/>
          </a:bodyPr>
          <a:lstStyle/>
          <a:p>
            <a:r>
              <a:rPr lang="ko-KR" altLang="en-US" sz="1400" b="1" dirty="0" smtClean="0">
                <a:solidFill>
                  <a:schemeClr val="accent1">
                    <a:lumMod val="50000"/>
                  </a:schemeClr>
                </a:solidFill>
              </a:rPr>
              <a:t>은주시청합기 </a:t>
            </a:r>
            <a:r>
              <a:rPr lang="en-US" altLang="ko-KR" sz="1400" b="1" dirty="0" smtClean="0">
                <a:solidFill>
                  <a:schemeClr val="accent1">
                    <a:lumMod val="50000"/>
                  </a:schemeClr>
                </a:solidFill>
              </a:rPr>
              <a:t>1667. </a:t>
            </a:r>
          </a:p>
          <a:p>
            <a:r>
              <a:rPr lang="ko-KR" altLang="en-US" sz="1400" b="1" dirty="0" smtClean="0">
                <a:solidFill>
                  <a:schemeClr val="accent1">
                    <a:lumMod val="50000"/>
                  </a:schemeClr>
                </a:solidFill>
              </a:rPr>
              <a:t>사이토 호센</a:t>
            </a:r>
            <a:r>
              <a:rPr lang="en-US" altLang="ko-KR" sz="1400" dirty="0"/>
              <a:t>(</a:t>
            </a:r>
            <a:r>
              <a:rPr lang="ko-KR" altLang="en-US" sz="1400" dirty="0"/>
              <a:t>齊藤豊仙</a:t>
            </a:r>
            <a:r>
              <a:rPr lang="en-US" altLang="ko-KR" sz="1400" dirty="0"/>
              <a:t>)</a:t>
            </a:r>
            <a:endParaRPr lang="ko-KR" altLang="en-US" sz="1400" dirty="0"/>
          </a:p>
          <a:p>
            <a:endParaRPr lang="ko-KR" altLang="en-US" sz="1400" b="1" dirty="0">
              <a:solidFill>
                <a:schemeClr val="accent1">
                  <a:lumMod val="50000"/>
                </a:schemeClr>
              </a:solidFill>
            </a:endParaRPr>
          </a:p>
        </p:txBody>
      </p:sp>
      <p:sp>
        <p:nvSpPr>
          <p:cNvPr id="7" name="TextBox 6"/>
          <p:cNvSpPr txBox="1"/>
          <p:nvPr/>
        </p:nvSpPr>
        <p:spPr>
          <a:xfrm>
            <a:off x="5049982" y="1596257"/>
            <a:ext cx="3549534" cy="1754326"/>
          </a:xfrm>
          <a:prstGeom prst="rect">
            <a:avLst/>
          </a:prstGeom>
          <a:noFill/>
        </p:spPr>
        <p:txBody>
          <a:bodyPr wrap="square" rtlCol="0">
            <a:spAutoFit/>
          </a:bodyPr>
          <a:lstStyle/>
          <a:p>
            <a:pPr algn="just" fontAlgn="base"/>
            <a:r>
              <a:rPr lang="zh-TW" altLang="en-US" sz="1200" dirty="0"/>
              <a:t>隠州在北海中故云隠岐島</a:t>
            </a:r>
            <a:r>
              <a:rPr lang="en-US" altLang="zh-TW" sz="1200" dirty="0"/>
              <a:t>. </a:t>
            </a:r>
            <a:r>
              <a:rPr lang="zh-TW" altLang="en-US" sz="1200" dirty="0"/>
              <a:t>按倭訓海中言遠幾故名歟其在巽地言嶋前也知夫郡海部郡屬焉其位震地言嶋後也周吉郡穩地郡屬焉其府有周吉郡南岸西鄕豊崎也</a:t>
            </a:r>
            <a:r>
              <a:rPr lang="en-US" altLang="zh-TW" sz="1200" dirty="0"/>
              <a:t>. </a:t>
            </a:r>
            <a:r>
              <a:rPr lang="zh-TW" altLang="en-US" sz="1200" dirty="0"/>
              <a:t>從是</a:t>
            </a:r>
            <a:r>
              <a:rPr lang="en-US" altLang="zh-TW" sz="1200" dirty="0"/>
              <a:t>. </a:t>
            </a:r>
            <a:r>
              <a:rPr lang="zh-TW" altLang="en-US" sz="1200" dirty="0"/>
              <a:t>南至雲州美穂關三十五里辰巳至伯州赤碕浦四十里未申至石州温泉津五十八里自子至卯無可往地戍亥間行二日一夜有松島又一日程有竹島</a:t>
            </a:r>
            <a:r>
              <a:rPr lang="en-US" altLang="zh-TW" sz="1200" dirty="0"/>
              <a:t>. </a:t>
            </a:r>
            <a:r>
              <a:rPr lang="zh-TW" altLang="en-US" sz="1200" dirty="0"/>
              <a:t>俗言磯竹島多竹魚海鹿按神言所謂五十猛歟此二島無人之地見高麗如雲州望隠州然則日本之乾地以此州爲限矣</a:t>
            </a:r>
          </a:p>
        </p:txBody>
      </p:sp>
      <p:sp>
        <p:nvSpPr>
          <p:cNvPr id="8" name="TextBox 7"/>
          <p:cNvSpPr txBox="1"/>
          <p:nvPr/>
        </p:nvSpPr>
        <p:spPr>
          <a:xfrm>
            <a:off x="5062451" y="3602918"/>
            <a:ext cx="3524597" cy="2215991"/>
          </a:xfrm>
          <a:prstGeom prst="rect">
            <a:avLst/>
          </a:prstGeom>
          <a:noFill/>
        </p:spPr>
        <p:txBody>
          <a:bodyPr wrap="square" rtlCol="0">
            <a:spAutoFit/>
          </a:bodyPr>
          <a:lstStyle/>
          <a:p>
            <a:pPr algn="just" fontAlgn="base"/>
            <a:r>
              <a:rPr lang="ko-KR" altLang="en-US" sz="1200" dirty="0"/>
              <a:t>“은주</a:t>
            </a:r>
            <a:r>
              <a:rPr lang="en-US" altLang="ko-KR" sz="1200" dirty="0"/>
              <a:t>(</a:t>
            </a:r>
            <a:r>
              <a:rPr lang="ko-KR" altLang="en-US" sz="1200" dirty="0"/>
              <a:t>隠州</a:t>
            </a:r>
            <a:r>
              <a:rPr lang="en-US" altLang="ko-KR" sz="1200" dirty="0"/>
              <a:t>)</a:t>
            </a:r>
            <a:r>
              <a:rPr lang="ko-KR" altLang="en-US" sz="1200" dirty="0"/>
              <a:t>는 북해 가운데 있으므로 </a:t>
            </a:r>
            <a:r>
              <a:rPr lang="ko-KR" altLang="en-US" sz="1200" dirty="0" smtClean="0"/>
              <a:t>은기도</a:t>
            </a:r>
            <a:r>
              <a:rPr lang="en-US" altLang="ko-KR" sz="1200" dirty="0"/>
              <a:t>(</a:t>
            </a:r>
            <a:r>
              <a:rPr lang="ko-KR" altLang="en-US" sz="1200" dirty="0"/>
              <a:t>隠岐島</a:t>
            </a:r>
            <a:r>
              <a:rPr lang="en-US" altLang="ko-KR" sz="1200" dirty="0" smtClean="0"/>
              <a:t>)</a:t>
            </a:r>
            <a:r>
              <a:rPr lang="ko-KR" altLang="en-US" sz="1200" dirty="0" smtClean="0"/>
              <a:t>라고 </a:t>
            </a:r>
            <a:r>
              <a:rPr lang="ko-KR" altLang="en-US" sz="1200" dirty="0"/>
              <a:t>한다</a:t>
            </a:r>
            <a:r>
              <a:rPr lang="en-US" altLang="ko-KR" sz="1200" dirty="0" smtClean="0"/>
              <a:t>. </a:t>
            </a:r>
            <a:r>
              <a:rPr lang="en-US" altLang="ko-KR" dirty="0"/>
              <a:t>… </a:t>
            </a:r>
            <a:r>
              <a:rPr lang="en-US" altLang="ko-KR" dirty="0" smtClean="0"/>
              <a:t>… </a:t>
            </a:r>
            <a:r>
              <a:rPr lang="ko-KR" altLang="en-US" sz="1200" dirty="0" smtClean="0"/>
              <a:t>일본의 </a:t>
            </a:r>
            <a:r>
              <a:rPr lang="ko-KR" altLang="en-US" sz="1200" dirty="0" err="1"/>
              <a:t>오키시마로부터</a:t>
            </a:r>
            <a:r>
              <a:rPr lang="ko-KR" altLang="en-US" sz="1200" dirty="0"/>
              <a:t> 북서쪽으로 배로 두 낮 하루 밤 거리를 가면 송도</a:t>
            </a:r>
            <a:r>
              <a:rPr lang="en-US" altLang="ko-KR" sz="1200" dirty="0"/>
              <a:t>(</a:t>
            </a:r>
            <a:r>
              <a:rPr lang="ko-KR" altLang="en-US" sz="1200" dirty="0"/>
              <a:t>松島</a:t>
            </a:r>
            <a:r>
              <a:rPr lang="en-US" altLang="ko-KR" sz="1200" dirty="0" smtClean="0"/>
              <a:t>)</a:t>
            </a:r>
            <a:r>
              <a:rPr lang="ko-KR" altLang="en-US" sz="1200" dirty="0" smtClean="0"/>
              <a:t>가 </a:t>
            </a:r>
            <a:r>
              <a:rPr lang="ko-KR" altLang="en-US" sz="1200" dirty="0"/>
              <a:t>있고</a:t>
            </a:r>
            <a:r>
              <a:rPr lang="en-US" altLang="ko-KR" sz="1200" dirty="0"/>
              <a:t>, </a:t>
            </a:r>
            <a:r>
              <a:rPr lang="ko-KR" altLang="en-US" sz="1200" dirty="0" err="1"/>
              <a:t>송도로부터</a:t>
            </a:r>
            <a:r>
              <a:rPr lang="ko-KR" altLang="en-US" sz="1200" dirty="0"/>
              <a:t> 하루 낮거리에 죽도</a:t>
            </a:r>
            <a:r>
              <a:rPr lang="en-US" altLang="ko-KR" sz="1200" dirty="0"/>
              <a:t>(</a:t>
            </a:r>
            <a:r>
              <a:rPr lang="ko-KR" altLang="en-US" sz="1200" dirty="0"/>
              <a:t>竹島</a:t>
            </a:r>
            <a:r>
              <a:rPr lang="en-US" altLang="ko-KR" sz="1200" dirty="0" smtClean="0"/>
              <a:t>)</a:t>
            </a:r>
            <a:r>
              <a:rPr lang="ko-KR" altLang="en-US" sz="1200" dirty="0" smtClean="0"/>
              <a:t>가 </a:t>
            </a:r>
            <a:r>
              <a:rPr lang="ko-KR" altLang="en-US" sz="1200" dirty="0"/>
              <a:t>있으며</a:t>
            </a:r>
            <a:r>
              <a:rPr lang="en-US" altLang="ko-KR" sz="1200" dirty="0"/>
              <a:t>, </a:t>
            </a:r>
            <a:r>
              <a:rPr lang="ko-KR" altLang="en-US" sz="1200" dirty="0"/>
              <a:t>일반적으로 </a:t>
            </a:r>
            <a:r>
              <a:rPr lang="ko-KR" altLang="en-US" sz="1200" dirty="0" err="1"/>
              <a:t>기죽도</a:t>
            </a:r>
            <a:r>
              <a:rPr lang="en-US" altLang="ko-KR" sz="1200" dirty="0"/>
              <a:t>(</a:t>
            </a:r>
            <a:r>
              <a:rPr lang="ko-KR" altLang="en-US" sz="1200" dirty="0"/>
              <a:t>磯竹島</a:t>
            </a:r>
            <a:r>
              <a:rPr lang="en-US" altLang="ko-KR" sz="1200" dirty="0"/>
              <a:t>)</a:t>
            </a:r>
            <a:r>
              <a:rPr lang="ko-KR" altLang="en-US" sz="1200" dirty="0"/>
              <a:t>라고 한다</a:t>
            </a:r>
            <a:r>
              <a:rPr lang="en-US" altLang="ko-KR" sz="1200" dirty="0"/>
              <a:t>. </a:t>
            </a:r>
            <a:r>
              <a:rPr lang="ko-KR" altLang="en-US" sz="1200" dirty="0"/>
              <a:t>대나무</a:t>
            </a:r>
            <a:r>
              <a:rPr lang="en-US" altLang="ko-KR" sz="1200" dirty="0"/>
              <a:t>·</a:t>
            </a:r>
            <a:r>
              <a:rPr lang="ko-KR" altLang="en-US" sz="1200" dirty="0"/>
              <a:t>어류</a:t>
            </a:r>
            <a:r>
              <a:rPr lang="en-US" altLang="ko-KR" sz="1200" dirty="0"/>
              <a:t>·</a:t>
            </a:r>
            <a:r>
              <a:rPr lang="ko-KR" altLang="en-US" sz="1200" dirty="0"/>
              <a:t>바다표범이 많다</a:t>
            </a:r>
            <a:r>
              <a:rPr lang="en-US" altLang="ko-KR" sz="1200" dirty="0"/>
              <a:t>. </a:t>
            </a:r>
            <a:r>
              <a:rPr lang="ko-KR" altLang="en-US" sz="1200" dirty="0"/>
              <a:t>생각해 보건대</a:t>
            </a:r>
            <a:r>
              <a:rPr lang="en-US" altLang="ko-KR" sz="1200" dirty="0"/>
              <a:t>, </a:t>
            </a:r>
            <a:r>
              <a:rPr lang="ko-KR" altLang="en-US" sz="1200" dirty="0"/>
              <a:t>신서에서 말하는 소위 </a:t>
            </a:r>
            <a:r>
              <a:rPr lang="ko-KR" altLang="en-US" sz="1200" dirty="0" err="1"/>
              <a:t>이소타케루</a:t>
            </a:r>
            <a:r>
              <a:rPr lang="en-US" altLang="ko-KR" sz="1200" dirty="0"/>
              <a:t>[</a:t>
            </a:r>
            <a:r>
              <a:rPr lang="ko-KR" altLang="en-US" sz="1200" dirty="0"/>
              <a:t>五十猛</a:t>
            </a:r>
            <a:r>
              <a:rPr lang="en-US" altLang="ko-KR" sz="1200" dirty="0"/>
              <a:t>]</a:t>
            </a:r>
            <a:r>
              <a:rPr lang="ko-KR" altLang="en-US" sz="1200" dirty="0"/>
              <a:t>가 아닐까</a:t>
            </a:r>
            <a:r>
              <a:rPr lang="en-US" altLang="ko-KR" sz="1200" dirty="0"/>
              <a:t>? </a:t>
            </a:r>
            <a:r>
              <a:rPr lang="ko-KR" altLang="en-US" sz="1200" dirty="0"/>
              <a:t>이 두 섬은 사람이 살지 않는 땅으로 이 두 섬에서 고려</a:t>
            </a:r>
            <a:r>
              <a:rPr lang="en-US" altLang="ko-KR" sz="1200" dirty="0"/>
              <a:t>[</a:t>
            </a:r>
            <a:r>
              <a:rPr lang="ko-KR" altLang="en-US" sz="1200" dirty="0"/>
              <a:t>조선</a:t>
            </a:r>
            <a:r>
              <a:rPr lang="en-US" altLang="ko-KR" sz="1200" dirty="0"/>
              <a:t>]</a:t>
            </a:r>
            <a:r>
              <a:rPr lang="ko-KR" altLang="en-US" sz="1200" dirty="0"/>
              <a:t>를 보는 것이 마치 운주</a:t>
            </a:r>
            <a:r>
              <a:rPr lang="en-US" altLang="ko-KR" sz="1200" dirty="0"/>
              <a:t>(</a:t>
            </a:r>
            <a:r>
              <a:rPr lang="ko-KR" altLang="en-US" sz="1200" dirty="0"/>
              <a:t>雲州</a:t>
            </a:r>
            <a:r>
              <a:rPr lang="en-US" altLang="ko-KR" sz="1200" dirty="0"/>
              <a:t>)</a:t>
            </a:r>
            <a:r>
              <a:rPr lang="ko-KR" altLang="en-US" sz="1200" dirty="0"/>
              <a:t>에서 은주</a:t>
            </a:r>
            <a:r>
              <a:rPr lang="en-US" altLang="ko-KR" sz="1200" dirty="0"/>
              <a:t>(</a:t>
            </a:r>
            <a:r>
              <a:rPr lang="ko-KR" altLang="en-US" sz="1200" dirty="0"/>
              <a:t>隱州</a:t>
            </a:r>
            <a:r>
              <a:rPr lang="en-US" altLang="ko-KR" sz="1200" dirty="0"/>
              <a:t>)</a:t>
            </a:r>
            <a:r>
              <a:rPr lang="ko-KR" altLang="en-US" sz="1200" dirty="0"/>
              <a:t>를 보는 것과 같다</a:t>
            </a:r>
            <a:r>
              <a:rPr lang="en-US" altLang="ko-KR" sz="1200" dirty="0"/>
              <a:t>. </a:t>
            </a:r>
            <a:r>
              <a:rPr lang="ko-KR" altLang="en-US" sz="1200" dirty="0"/>
              <a:t>그러한즉 일본의 서북 </a:t>
            </a:r>
            <a:r>
              <a:rPr lang="ko-KR" altLang="en-US" sz="1200" dirty="0" err="1"/>
              <a:t>경계지는</a:t>
            </a:r>
            <a:r>
              <a:rPr lang="ko-KR" altLang="en-US" sz="1200" dirty="0"/>
              <a:t> 차주</a:t>
            </a:r>
            <a:r>
              <a:rPr lang="en-US" altLang="ko-KR" sz="1200" dirty="0"/>
              <a:t>(</a:t>
            </a:r>
            <a:r>
              <a:rPr lang="ko-KR" altLang="en-US" sz="1200" dirty="0"/>
              <a:t>此州</a:t>
            </a:r>
            <a:r>
              <a:rPr lang="en-US" altLang="ko-KR" sz="1200" dirty="0"/>
              <a:t>)[</a:t>
            </a:r>
            <a:r>
              <a:rPr lang="ko-KR" altLang="en-US" sz="1200" dirty="0"/>
              <a:t>은주</a:t>
            </a:r>
            <a:r>
              <a:rPr lang="en-US" altLang="ko-KR" sz="1200" dirty="0"/>
              <a:t>]</a:t>
            </a:r>
            <a:r>
              <a:rPr lang="ko-KR" altLang="en-US" sz="1200" dirty="0"/>
              <a:t>로 한계를 삼는다</a:t>
            </a:r>
            <a:r>
              <a:rPr lang="en-US" altLang="ko-KR" sz="1200" dirty="0"/>
              <a:t>.</a:t>
            </a:r>
            <a:endParaRPr lang="ko-KR" altLang="en-US" sz="1200" dirty="0"/>
          </a:p>
        </p:txBody>
      </p:sp>
    </p:spTree>
    <p:extLst>
      <p:ext uri="{BB962C8B-B14F-4D97-AF65-F5344CB8AC3E}">
        <p14:creationId xmlns:p14="http://schemas.microsoft.com/office/powerpoint/2010/main" val="8312835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936</TotalTime>
  <Words>5476</Words>
  <Application>Microsoft Office PowerPoint</Application>
  <PresentationFormat>On-screen Show (4:3)</PresentationFormat>
  <Paragraphs>425</Paragraphs>
  <Slides>53</Slides>
  <Notes>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SEC</dc:creator>
  <cp:lastModifiedBy>mykim 최미영</cp:lastModifiedBy>
  <cp:revision>71</cp:revision>
  <dcterms:created xsi:type="dcterms:W3CDTF">2017-08-01T01:53:04Z</dcterms:created>
  <dcterms:modified xsi:type="dcterms:W3CDTF">2017-08-14T19:26:07Z</dcterms:modified>
</cp:coreProperties>
</file>